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60" r:id="rId4"/>
    <p:sldId id="266" r:id="rId5"/>
    <p:sldId id="265" r:id="rId6"/>
    <p:sldId id="272" r:id="rId7"/>
    <p:sldId id="268" r:id="rId8"/>
    <p:sldId id="259" r:id="rId9"/>
    <p:sldId id="264" r:id="rId10"/>
    <p:sldId id="263" r:id="rId11"/>
    <p:sldId id="269" r:id="rId12"/>
    <p:sldId id="270" r:id="rId13"/>
    <p:sldId id="267" r:id="rId14"/>
    <p:sldId id="271" r:id="rId15"/>
    <p:sldId id="262" r:id="rId16"/>
    <p:sldId id="274" r:id="rId17"/>
    <p:sldId id="273" r:id="rId18"/>
    <p:sldId id="276" r:id="rId19"/>
    <p:sldId id="292" r:id="rId20"/>
    <p:sldId id="290" r:id="rId21"/>
    <p:sldId id="289" r:id="rId22"/>
    <p:sldId id="291" r:id="rId23"/>
    <p:sldId id="280" r:id="rId24"/>
    <p:sldId id="279" r:id="rId25"/>
    <p:sldId id="278" r:id="rId26"/>
    <p:sldId id="282" r:id="rId27"/>
    <p:sldId id="283" r:id="rId28"/>
    <p:sldId id="284" r:id="rId29"/>
    <p:sldId id="285" r:id="rId30"/>
    <p:sldId id="286" r:id="rId31"/>
    <p:sldId id="288" r:id="rId32"/>
    <p:sldId id="258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2CA90-8C9F-E642-A5A5-FEE86308EF93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00AB9-9091-6545-AF7F-94A08B860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9726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EE7C3-0895-F24F-8373-CEE6488F5B93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8AC92F-AA9A-A147-AFC6-D118DE599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930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iug_title-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15577-9D00-2F42-8E44-7358AF8751A6}" type="datetime1">
              <a:rPr lang="en-US" smtClean="0"/>
              <a:t>4/26/2015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315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40396-6A27-734C-BC6E-5A7E33EF6E3D}" type="datetime1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75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31FD-195C-5544-96F7-CA433A4AC9B5}" type="datetime1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89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C8BF5-E570-5749-BE61-51F63A1711DE}" type="datetime1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42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8144C-84BF-2E44-A20B-23F1DFF0A83A}" type="datetime1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0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95F9-F283-B443-B598-7663990F30EE}" type="datetime1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687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8D45D-0D6F-404A-AE04-4BC453A85EB5}" type="datetime1">
              <a:rPr lang="en-US" smtClean="0"/>
              <a:t>4/26/2015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73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08726-A5D2-E748-B081-86436BBB7076}" type="datetime1">
              <a:rPr lang="en-US" smtClean="0"/>
              <a:t>4/26/2015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62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E18CB-60B3-5B42-BE30-9D124598461F}" type="datetime1">
              <a:rPr lang="en-US" smtClean="0"/>
              <a:t>4/26/2015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81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2A5B3-EC28-EC44-9E6C-3EA4EE9D85A7}" type="datetime1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6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B485-9028-514C-A92A-5E06B6AE3909}" type="datetime1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281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iug_inside-3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20C05-B555-1E4E-B381-F3EC6B8F6152}" type="datetime1">
              <a:rPr lang="en-US" smtClean="0"/>
              <a:t>4/26/2015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1FAA7-1943-E54C-BC40-9DD7133E0F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753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justdave.info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-01.ibm.com/support/knowledgecenter/SSGU8G_12.1.0/com.ibm.sec.doc/ids_ce_004.htm?lang=en-us#ids_ce_00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smtClean="0"/>
              <a:t>Williams</a:t>
            </a:r>
          </a:p>
          <a:p>
            <a:r>
              <a:rPr lang="en-US" dirty="0">
                <a:hlinkClick r:id="rId2"/>
              </a:rPr>
              <a:t>http://justdave.info</a:t>
            </a:r>
            <a:endParaRPr lang="en-US" dirty="0"/>
          </a:p>
          <a:p>
            <a:r>
              <a:rPr lang="en-US" dirty="0"/>
              <a:t>david@smooth1.co.uk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64" y="6463051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36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Hints can be given to the encryption function however hint “</a:t>
            </a:r>
            <a:r>
              <a:rPr lang="en-GB" dirty="0"/>
              <a:t>lightly </a:t>
            </a:r>
            <a:r>
              <a:rPr lang="en-GB" dirty="0" smtClean="0"/>
              <a:t>encrypted”!!</a:t>
            </a:r>
            <a:endParaRPr lang="en-US" dirty="0" smtClean="0"/>
          </a:p>
          <a:p>
            <a:r>
              <a:rPr lang="en-US" dirty="0" smtClean="0"/>
              <a:t>Corresponding decryption functions </a:t>
            </a:r>
            <a:r>
              <a:rPr lang="en-GB" dirty="0"/>
              <a:t>DECRYPT_CHAR() and </a:t>
            </a:r>
            <a:r>
              <a:rPr lang="en-GB" dirty="0" smtClean="0"/>
              <a:t>DECRYPT_BINARY()	</a:t>
            </a:r>
          </a:p>
          <a:p>
            <a:r>
              <a:rPr lang="en-GB" dirty="0"/>
              <a:t>After Informix prepares a statement that contains a password (and, optionally, </a:t>
            </a:r>
            <a:r>
              <a:rPr lang="en-GB" dirty="0" smtClean="0"/>
              <a:t>a hint</a:t>
            </a:r>
            <a:r>
              <a:rPr lang="en-GB" dirty="0"/>
              <a:t>), Informix keeps the password and hint in shared memory in an </a:t>
            </a:r>
            <a:r>
              <a:rPr lang="en-GB" dirty="0" smtClean="0"/>
              <a:t>encrypted format</a:t>
            </a:r>
            <a:r>
              <a:rPr lang="en-GB" dirty="0"/>
              <a:t>.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0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Informix only decrypts a copy of the password or hint when any </a:t>
            </a:r>
            <a:r>
              <a:rPr lang="en-GB" dirty="0" smtClean="0"/>
              <a:t>statement related </a:t>
            </a:r>
            <a:r>
              <a:rPr lang="en-GB" dirty="0"/>
              <a:t>to encryption is being executed</a:t>
            </a:r>
            <a:r>
              <a:rPr lang="en-GB" dirty="0" smtClean="0"/>
              <a:t>.</a:t>
            </a:r>
          </a:p>
          <a:p>
            <a:r>
              <a:rPr lang="en-GB" dirty="0"/>
              <a:t>Informix uses a randomly </a:t>
            </a:r>
            <a:r>
              <a:rPr lang="en-GB" dirty="0" smtClean="0"/>
              <a:t>generated session </a:t>
            </a:r>
            <a:r>
              <a:rPr lang="en-GB" dirty="0"/>
              <a:t>key to encrypt the password and hint in memory. </a:t>
            </a:r>
            <a:endParaRPr lang="en-GB" dirty="0" smtClean="0"/>
          </a:p>
          <a:p>
            <a:r>
              <a:rPr lang="en-GB" dirty="0" smtClean="0"/>
              <a:t>If AF/swapping occurs the </a:t>
            </a:r>
            <a:r>
              <a:rPr lang="en-GB" dirty="0" err="1" smtClean="0"/>
              <a:t>swapfile</a:t>
            </a:r>
            <a:r>
              <a:rPr lang="en-GB" dirty="0" smtClean="0"/>
              <a:t>/</a:t>
            </a:r>
            <a:r>
              <a:rPr lang="en-GB" dirty="0" err="1" smtClean="0"/>
              <a:t>coredump</a:t>
            </a:r>
            <a:r>
              <a:rPr lang="en-GB" dirty="0" smtClean="0"/>
              <a:t> it is hard to find plain text passwords.</a:t>
            </a:r>
          </a:p>
          <a:p>
            <a:r>
              <a:rPr lang="en-GB" dirty="0"/>
              <a:t>Informix never writes a password to disk.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39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When you set a password, the database server transfers the password and any </a:t>
            </a:r>
            <a:r>
              <a:rPr lang="en-GB" dirty="0" smtClean="0"/>
              <a:t>hint to </a:t>
            </a:r>
            <a:r>
              <a:rPr lang="en-GB" dirty="0"/>
              <a:t>a 128-bit key that is used to encrypt the password and hint</a:t>
            </a:r>
            <a:r>
              <a:rPr lang="en-GB" dirty="0" smtClean="0"/>
              <a:t>.</a:t>
            </a:r>
          </a:p>
          <a:p>
            <a:r>
              <a:rPr lang="en-GB" dirty="0"/>
              <a:t>The key is a time-based random value </a:t>
            </a:r>
            <a:r>
              <a:rPr lang="en-GB" dirty="0" smtClean="0"/>
              <a:t>per instance</a:t>
            </a:r>
            <a:r>
              <a:rPr lang="en-GB" dirty="0"/>
              <a:t>. </a:t>
            </a:r>
            <a:endParaRPr lang="en-GB" dirty="0" smtClean="0"/>
          </a:p>
          <a:p>
            <a:r>
              <a:rPr lang="en-GB" dirty="0"/>
              <a:t>The database server starts the key when the server starts; the key </a:t>
            </a:r>
            <a:r>
              <a:rPr lang="en-GB" dirty="0" smtClean="0"/>
              <a:t>is deleted </a:t>
            </a:r>
            <a:r>
              <a:rPr lang="en-GB" dirty="0"/>
              <a:t>when the database server shuts down.</a:t>
            </a:r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8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stored version on disk is not usable without knowing how to decrypt the data!</a:t>
            </a:r>
          </a:p>
          <a:p>
            <a:r>
              <a:rPr lang="en-US" dirty="0" smtClean="0"/>
              <a:t>A client cannot retrieve the data without knowing how to decrypt the data!</a:t>
            </a:r>
          </a:p>
          <a:p>
            <a:r>
              <a:rPr lang="en-US" dirty="0" smtClean="0"/>
              <a:t>It is up to the client program to know when to apply the correct decryption function for each set of rows accessed by an </a:t>
            </a:r>
            <a:r>
              <a:rPr lang="en-US" dirty="0" err="1" smtClean="0"/>
              <a:t>sql</a:t>
            </a:r>
            <a:r>
              <a:rPr lang="en-US" dirty="0" smtClean="0"/>
              <a:t> statement</a:t>
            </a:r>
          </a:p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built-in </a:t>
            </a:r>
            <a:r>
              <a:rPr lang="en-GB" dirty="0" smtClean="0"/>
              <a:t>decryption functions </a:t>
            </a:r>
            <a:r>
              <a:rPr lang="en-GB" dirty="0"/>
              <a:t>fail if they are applied to unencrypted data.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39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Encryption/decryption use an </a:t>
            </a:r>
            <a:r>
              <a:rPr lang="en-GB" dirty="0"/>
              <a:t>Encrypt Virtual </a:t>
            </a:r>
            <a:r>
              <a:rPr lang="en-GB" dirty="0" smtClean="0"/>
              <a:t>Processor</a:t>
            </a:r>
            <a:r>
              <a:rPr lang="en-GB" dirty="0"/>
              <a:t> </a:t>
            </a:r>
            <a:r>
              <a:rPr lang="en-GB" dirty="0" smtClean="0"/>
              <a:t>(VPCLASS encrypt)</a:t>
            </a:r>
          </a:p>
          <a:p>
            <a:r>
              <a:rPr lang="en-GB" dirty="0" smtClean="0"/>
              <a:t>If no such VP class defined the database server will start 1 </a:t>
            </a:r>
            <a:r>
              <a:rPr lang="en-GB" dirty="0"/>
              <a:t>Encrypt VP the first time that any encryption or decryption functions </a:t>
            </a:r>
            <a:r>
              <a:rPr lang="en-GB" dirty="0" smtClean="0"/>
              <a:t>defined for </a:t>
            </a:r>
            <a:r>
              <a:rPr lang="en-GB" dirty="0"/>
              <a:t>column-level encryption are </a:t>
            </a:r>
            <a:r>
              <a:rPr lang="en-GB" dirty="0" smtClean="0"/>
              <a:t>called</a:t>
            </a:r>
          </a:p>
          <a:p>
            <a:r>
              <a:rPr lang="en-GB" dirty="0" smtClean="0"/>
              <a:t>You can have more than 1 encrypt </a:t>
            </a:r>
            <a:r>
              <a:rPr lang="en-GB" dirty="0" err="1" smtClean="0"/>
              <a:t>vp</a:t>
            </a:r>
            <a:r>
              <a:rPr lang="en-GB" dirty="0" smtClean="0"/>
              <a:t> and add/drop them </a:t>
            </a:r>
            <a:r>
              <a:rPr lang="en-GB" dirty="0"/>
              <a:t>dynamically (</a:t>
            </a:r>
            <a:r>
              <a:rPr lang="en-GB" dirty="0" err="1"/>
              <a:t>onmode</a:t>
            </a:r>
            <a:r>
              <a:rPr lang="en-GB" dirty="0"/>
              <a:t> -p 4 </a:t>
            </a:r>
            <a:r>
              <a:rPr lang="en-GB" dirty="0" smtClean="0"/>
              <a:t>encrypt). </a:t>
            </a:r>
            <a:endParaRPr lang="en-GB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69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Column data can be larger when encryption is used.</a:t>
            </a:r>
          </a:p>
          <a:p>
            <a:r>
              <a:rPr lang="en-US" dirty="0" smtClean="0">
                <a:hlinkClick r:id="rId2"/>
              </a:rPr>
              <a:t>http://www-01.ibm.com/support/knowledgecenter/SSGU8G_12.1.0/com.ibm.sec.doc/ids_ce_004.htm?lang=en-us#ids_ce_004</a:t>
            </a:r>
            <a:endParaRPr lang="en-US" dirty="0" smtClean="0"/>
          </a:p>
          <a:p>
            <a:r>
              <a:rPr lang="en-US" dirty="0" smtClean="0"/>
              <a:t>Do not index encrypted data or create a functional index on an encrypted column as index entries are NOT </a:t>
            </a:r>
            <a:r>
              <a:rPr lang="en-US" dirty="0" smtClean="0"/>
              <a:t>encrypted - ??</a:t>
            </a:r>
            <a:endParaRPr lang="en-US" dirty="0" smtClean="0"/>
          </a:p>
          <a:p>
            <a:r>
              <a:rPr lang="en-GB" dirty="0"/>
              <a:t>Do not store passwords in a trigger or in a user-defined routine (UDR) </a:t>
            </a:r>
            <a:r>
              <a:rPr lang="en-GB" dirty="0" smtClean="0"/>
              <a:t>that exposes </a:t>
            </a:r>
            <a:r>
              <a:rPr lang="en-GB" dirty="0"/>
              <a:t>the password to the </a:t>
            </a:r>
            <a:r>
              <a:rPr lang="en-GB" dirty="0" smtClean="0"/>
              <a:t>public use a session password instead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0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Demo for at rest encryption</a:t>
            </a:r>
          </a:p>
          <a:p>
            <a:r>
              <a:rPr lang="en-US" dirty="0"/>
              <a:t>E</a:t>
            </a:r>
            <a:r>
              <a:rPr lang="en-GB" dirty="0"/>
              <a:t>NCRYPT_AES</a:t>
            </a:r>
            <a:r>
              <a:rPr lang="en-GB" dirty="0" smtClean="0"/>
              <a:t>()</a:t>
            </a:r>
          </a:p>
          <a:p>
            <a:r>
              <a:rPr lang="en-GB" dirty="0"/>
              <a:t>ENCRYPT_TDES()</a:t>
            </a:r>
            <a:endParaRPr lang="en-GB" dirty="0" smtClean="0"/>
          </a:p>
          <a:p>
            <a:r>
              <a:rPr lang="en-GB" dirty="0"/>
              <a:t>DECRYPT_BINARY</a:t>
            </a:r>
            <a:r>
              <a:rPr lang="en-GB" dirty="0" smtClean="0"/>
              <a:t>()</a:t>
            </a:r>
          </a:p>
          <a:p>
            <a:r>
              <a:rPr lang="en-GB" dirty="0"/>
              <a:t>DECRYPT_CHAR()</a:t>
            </a:r>
            <a:endParaRPr lang="en-US" dirty="0" smtClean="0"/>
          </a:p>
          <a:p>
            <a:r>
              <a:rPr lang="en-US" dirty="0"/>
              <a:t>SET ENCRYPTION </a:t>
            </a:r>
            <a:r>
              <a:rPr lang="en-US" dirty="0" smtClean="0"/>
              <a:t>PASSWORD</a:t>
            </a:r>
          </a:p>
          <a:p>
            <a:r>
              <a:rPr lang="en-GB" dirty="0" smtClean="0"/>
              <a:t>CHAR/NCHAR/VARCHAR/NVARCHAR/</a:t>
            </a:r>
            <a:r>
              <a:rPr lang="en-GB" dirty="0"/>
              <a:t>LVARCHAR</a:t>
            </a:r>
          </a:p>
          <a:p>
            <a:r>
              <a:rPr lang="en-GB" dirty="0"/>
              <a:t>BLOB/CLOB</a:t>
            </a:r>
            <a:endParaRPr lang="en-US" dirty="0"/>
          </a:p>
          <a:p>
            <a:endParaRPr lang="en-GB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Unless your database is accessible only by a secure network, you must </a:t>
            </a:r>
            <a:r>
              <a:rPr lang="en-GB" dirty="0" smtClean="0"/>
              <a:t>enable the </a:t>
            </a:r>
            <a:r>
              <a:rPr lang="en-GB" dirty="0"/>
              <a:t>Encryption Communication Support Module (ENCCSM) to protect </a:t>
            </a:r>
            <a:r>
              <a:rPr lang="en-GB" dirty="0" smtClean="0"/>
              <a:t>data transmission </a:t>
            </a:r>
            <a:r>
              <a:rPr lang="en-GB" dirty="0"/>
              <a:t>between the database server and any client system</a:t>
            </a:r>
            <a:r>
              <a:rPr lang="en-GB" dirty="0" smtClean="0"/>
              <a:t>.</a:t>
            </a:r>
          </a:p>
          <a:p>
            <a:r>
              <a:rPr lang="en-GB" dirty="0"/>
              <a:t>Communication support modules (CSMs) are used for network encryption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3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simple password communication support module (SPWDCSM) provides password encryption and is available on all platforms</a:t>
            </a:r>
          </a:p>
          <a:p>
            <a:r>
              <a:rPr lang="en-US" dirty="0"/>
              <a:t>Configuration is done via an entry in $INFORMIXDIR/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concsm.cfg</a:t>
            </a:r>
            <a:endParaRPr lang="en-US" dirty="0"/>
          </a:p>
          <a:p>
            <a:r>
              <a:rPr lang="en-US" dirty="0"/>
              <a:t>File location (full path) can also be specified using the </a:t>
            </a:r>
            <a:r>
              <a:rPr lang="en-GB" dirty="0"/>
              <a:t>INFORMIXCONCSMCFG environment </a:t>
            </a:r>
            <a:r>
              <a:rPr lang="en-GB" dirty="0" smtClean="0"/>
              <a:t>variable</a:t>
            </a:r>
          </a:p>
          <a:p>
            <a:r>
              <a:rPr lang="en-GB" dirty="0"/>
              <a:t>Add an entry to the </a:t>
            </a:r>
            <a:r>
              <a:rPr lang="en-GB" dirty="0" err="1"/>
              <a:t>concsm.cfg</a:t>
            </a:r>
            <a:r>
              <a:rPr lang="en-GB" dirty="0"/>
              <a:t> file specifying the simple password encryption libraries</a:t>
            </a:r>
          </a:p>
          <a:p>
            <a:endParaRPr lang="en-US" dirty="0"/>
          </a:p>
          <a:p>
            <a:endParaRPr lang="en-GB" dirty="0" smtClean="0"/>
          </a:p>
          <a:p>
            <a:endParaRPr lang="en-GB" dirty="0"/>
          </a:p>
          <a:p>
            <a:endParaRPr lang="fr-FR" dirty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1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mtClean="0"/>
              <a:t>$</a:t>
            </a:r>
            <a:r>
              <a:rPr lang="en-GB" smtClean="0"/>
              <a:t>INFORMIXDIR/lib/client/libixspw.so </a:t>
            </a:r>
            <a:r>
              <a:rPr lang="en-GB" dirty="0" smtClean="0"/>
              <a:t>(UNIX/Linux)</a:t>
            </a:r>
          </a:p>
          <a:p>
            <a:r>
              <a:rPr lang="en-GB" dirty="0" smtClean="0"/>
              <a:t>%INFORMIXDIR%\bin\</a:t>
            </a:r>
            <a:r>
              <a:rPr lang="en-GB" dirty="0" err="1" smtClean="0"/>
              <a:t>libixspw.ddl</a:t>
            </a:r>
            <a:r>
              <a:rPr lang="en-GB" dirty="0"/>
              <a:t> </a:t>
            </a:r>
            <a:r>
              <a:rPr lang="en-GB" dirty="0" smtClean="0"/>
              <a:t>(Windows)</a:t>
            </a:r>
          </a:p>
          <a:p>
            <a:r>
              <a:rPr lang="en-GB" dirty="0" smtClean="0"/>
              <a:t>Password is encrypted and used for authentication</a:t>
            </a:r>
          </a:p>
          <a:p>
            <a:r>
              <a:rPr lang="en-GB" dirty="0" smtClean="0"/>
              <a:t>Add p=1 to </a:t>
            </a:r>
            <a:r>
              <a:rPr lang="en-GB" dirty="0" err="1" smtClean="0"/>
              <a:t>sqlhost</a:t>
            </a:r>
            <a:r>
              <a:rPr lang="en-GB" dirty="0" smtClean="0"/>
              <a:t> file to make password mandatory or p=0 (not mandatory)</a:t>
            </a:r>
          </a:p>
          <a:p>
            <a:r>
              <a:rPr lang="en-GB" dirty="0" smtClean="0"/>
              <a:t>CSDK 2.3 and later default is p=0, earlier CSDK default is p=1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24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David Williams Bio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A cross product </a:t>
            </a:r>
            <a:r>
              <a:rPr lang="en-GB" dirty="0" err="1"/>
              <a:t>dba</a:t>
            </a:r>
            <a:r>
              <a:rPr lang="en-GB" dirty="0"/>
              <a:t> </a:t>
            </a:r>
            <a:r>
              <a:rPr lang="en-GB" dirty="0" smtClean="0"/>
              <a:t>(</a:t>
            </a:r>
            <a:r>
              <a:rPr lang="en-GB" dirty="0" err="1"/>
              <a:t>Informix,</a:t>
            </a:r>
            <a:r>
              <a:rPr lang="en-GB" dirty="0" err="1" smtClean="0"/>
              <a:t>SQL</a:t>
            </a:r>
            <a:r>
              <a:rPr lang="en-GB" dirty="0" smtClean="0"/>
              <a:t> </a:t>
            </a:r>
            <a:r>
              <a:rPr lang="en-GB" dirty="0"/>
              <a:t>Server,DB2,Oracle</a:t>
            </a:r>
            <a:r>
              <a:rPr lang="en-GB" dirty="0" smtClean="0"/>
              <a:t>, Sybase</a:t>
            </a:r>
            <a:r>
              <a:rPr lang="en-GB" dirty="0"/>
              <a:t>) who has worked for 20 years as a DBA for both </a:t>
            </a:r>
            <a:r>
              <a:rPr lang="en-GB" dirty="0" err="1"/>
              <a:t>private,local</a:t>
            </a:r>
            <a:r>
              <a:rPr lang="en-GB" dirty="0"/>
              <a:t> government and central government customers and now works at Morgan Stanley</a:t>
            </a:r>
            <a:r>
              <a:rPr lang="en-GB" dirty="0" smtClean="0"/>
              <a:t>.</a:t>
            </a:r>
          </a:p>
          <a:p>
            <a:r>
              <a:rPr lang="en-US" dirty="0"/>
              <a:t>IBM Certified System Administrator - Informix 11.70/12.10</a:t>
            </a:r>
          </a:p>
          <a:p>
            <a:r>
              <a:rPr lang="en-US" dirty="0"/>
              <a:t>IBM Certified Application Developer - Informix </a:t>
            </a:r>
            <a:r>
              <a:rPr lang="en-US" dirty="0" smtClean="0"/>
              <a:t>11.50</a:t>
            </a:r>
          </a:p>
          <a:p>
            <a:r>
              <a:rPr lang="en-US" dirty="0"/>
              <a:t>DB2 9.7/10.1/10.5 Advanced Database Administrator</a:t>
            </a:r>
          </a:p>
          <a:p>
            <a:r>
              <a:rPr lang="en-US" dirty="0"/>
              <a:t>DB2 9.7 Application/Solution </a:t>
            </a:r>
            <a:r>
              <a:rPr lang="en-US" dirty="0" smtClean="0"/>
              <a:t>Developer</a:t>
            </a:r>
            <a:endParaRPr lang="en-GB" dirty="0"/>
          </a:p>
          <a:p>
            <a:r>
              <a:rPr lang="en-US" dirty="0"/>
              <a:t>SQL Server 2008 MCITP Database/Developer</a:t>
            </a:r>
          </a:p>
          <a:p>
            <a:r>
              <a:rPr lang="en-US" dirty="0"/>
              <a:t>SQL Server 2012 MCSE: Data Platform</a:t>
            </a:r>
          </a:p>
          <a:p>
            <a:r>
              <a:rPr lang="en-US" dirty="0"/>
              <a:t>SQL Server 2008 MCTS: BI</a:t>
            </a:r>
          </a:p>
          <a:p>
            <a:r>
              <a:rPr lang="en-US" dirty="0"/>
              <a:t>SQL Server 2008 MCSA</a:t>
            </a:r>
          </a:p>
          <a:p>
            <a:r>
              <a:rPr lang="en-US" dirty="0" smtClean="0"/>
              <a:t>Oracle </a:t>
            </a:r>
            <a:r>
              <a:rPr lang="en-US" dirty="0"/>
              <a:t>11g </a:t>
            </a:r>
            <a:r>
              <a:rPr lang="en-US" dirty="0" smtClean="0"/>
              <a:t>OCP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82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encryption </a:t>
            </a:r>
            <a:r>
              <a:rPr lang="en-GB" dirty="0"/>
              <a:t>CSM (ENCCSM) provides network transmission encryption</a:t>
            </a:r>
            <a:r>
              <a:rPr lang="en-GB" dirty="0" smtClean="0"/>
              <a:t>.</a:t>
            </a:r>
          </a:p>
          <a:p>
            <a:r>
              <a:rPr lang="fr-FR" dirty="0"/>
              <a:t>A message </a:t>
            </a:r>
            <a:r>
              <a:rPr lang="fr-FR" dirty="0" err="1"/>
              <a:t>authentication</a:t>
            </a:r>
            <a:r>
              <a:rPr lang="fr-FR" dirty="0"/>
              <a:t> code (MAC)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to </a:t>
            </a:r>
            <a:r>
              <a:rPr lang="fr-FR" dirty="0" err="1"/>
              <a:t>ensure</a:t>
            </a:r>
            <a:r>
              <a:rPr lang="fr-FR" dirty="0"/>
              <a:t> data </a:t>
            </a:r>
            <a:r>
              <a:rPr lang="fr-FR" dirty="0" err="1"/>
              <a:t>integrity</a:t>
            </a:r>
            <a:endParaRPr lang="fr-FR" dirty="0"/>
          </a:p>
          <a:p>
            <a:r>
              <a:rPr lang="en-GB" dirty="0"/>
              <a:t>This is network encryption and includes distributed queries – data in flight!</a:t>
            </a:r>
          </a:p>
          <a:p>
            <a:endParaRPr lang="fr-FR" dirty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You cannot use an encryption CSM and a simple password CSM </a:t>
            </a:r>
            <a:r>
              <a:rPr lang="en-GB" dirty="0" smtClean="0"/>
              <a:t>(used to encrypt password) at the same time!</a:t>
            </a:r>
          </a:p>
          <a:p>
            <a:r>
              <a:rPr lang="en-GB" dirty="0" smtClean="0"/>
              <a:t>No multiplexed connections</a:t>
            </a:r>
          </a:p>
          <a:p>
            <a:r>
              <a:rPr lang="en-GB" dirty="0"/>
              <a:t>Encrypted connections and unencrypted connections cannot be combined on the same port. </a:t>
            </a:r>
            <a:endParaRPr lang="en-GB" dirty="0" smtClean="0"/>
          </a:p>
          <a:p>
            <a:r>
              <a:rPr lang="en-GB" dirty="0"/>
              <a:t>Enterprise Replication and high-availability clusters support encryption, but cannot use a connection configured with a </a:t>
            </a:r>
            <a:r>
              <a:rPr lang="en-GB" dirty="0" smtClean="0"/>
              <a:t>CSM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55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For high availability clusters use a trusted hosts file and security option in the </a:t>
            </a:r>
            <a:r>
              <a:rPr lang="en-GB" dirty="0" err="1" smtClean="0"/>
              <a:t>sqlhosts</a:t>
            </a:r>
            <a:r>
              <a:rPr lang="en-GB" dirty="0" smtClean="0"/>
              <a:t> file</a:t>
            </a:r>
          </a:p>
          <a:p>
            <a:r>
              <a:rPr lang="en-GB" dirty="0" smtClean="0"/>
              <a:t>Use REMOTE_SERVER_CFG configuration parameter to specify just the filename part for a trusted hosts file which must be in $INFORMIXDIR/</a:t>
            </a:r>
            <a:r>
              <a:rPr lang="en-GB" dirty="0" err="1" smtClean="0"/>
              <a:t>etc</a:t>
            </a:r>
            <a:r>
              <a:rPr lang="en-GB" dirty="0" smtClean="0"/>
              <a:t> e.g. authfile.server1</a:t>
            </a:r>
          </a:p>
          <a:p>
            <a:r>
              <a:rPr lang="en-GB" dirty="0" smtClean="0"/>
              <a:t>Set S6_USE_REMOTE_SERVER_CFG configuration parameter to 1</a:t>
            </a:r>
          </a:p>
          <a:p>
            <a:r>
              <a:rPr lang="en-GB" dirty="0" smtClean="0"/>
              <a:t>Add s=6 to </a:t>
            </a:r>
            <a:r>
              <a:rPr lang="en-GB" dirty="0" err="1" smtClean="0"/>
              <a:t>sqlhosts</a:t>
            </a:r>
            <a:r>
              <a:rPr lang="en-GB" dirty="0" smtClean="0"/>
              <a:t> entry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5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options are</a:t>
            </a:r>
          </a:p>
          <a:p>
            <a:r>
              <a:rPr lang="en-GB" dirty="0"/>
              <a:t>Secure Sockets Layer (SSL) </a:t>
            </a:r>
            <a:r>
              <a:rPr lang="en-GB" dirty="0" smtClean="0"/>
              <a:t>communications</a:t>
            </a:r>
          </a:p>
          <a:p>
            <a:r>
              <a:rPr lang="en-GB" dirty="0"/>
              <a:t>Distributed Relational Database Architecture™ (DRDA®) connections between two points over a network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0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 the encryption CSM we need to specify which cipher</a:t>
            </a:r>
            <a:r>
              <a:rPr lang="en-US" u="sng" dirty="0" smtClean="0"/>
              <a:t>s</a:t>
            </a:r>
            <a:r>
              <a:rPr lang="en-US" dirty="0" smtClean="0"/>
              <a:t> to use (method) and which mode to use</a:t>
            </a:r>
          </a:p>
          <a:p>
            <a:r>
              <a:rPr lang="en-US" dirty="0" smtClean="0"/>
              <a:t>The cipher (and mode) used is randomly selected from the ciphers and modes which each server supports!</a:t>
            </a:r>
          </a:p>
          <a:p>
            <a:r>
              <a:rPr lang="en-US" dirty="0" smtClean="0"/>
              <a:t>You can switch between ciphers as well</a:t>
            </a:r>
          </a:p>
          <a:p>
            <a:r>
              <a:rPr lang="en-US" dirty="0" smtClean="0"/>
              <a:t>Mode is Block Mode (at least 8 bytes at a </a:t>
            </a:r>
            <a:r>
              <a:rPr lang="en-US" dirty="0" err="1" smtClean="0"/>
              <a:t>time,stronger</a:t>
            </a:r>
            <a:r>
              <a:rPr lang="en-US" dirty="0" smtClean="0"/>
              <a:t>) or Steam (1 byte at a time, weaker)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13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Ciphers are des (64bit),</a:t>
            </a:r>
            <a:r>
              <a:rPr lang="en-US" dirty="0" err="1" smtClean="0"/>
              <a:t>ede</a:t>
            </a:r>
            <a:r>
              <a:rPr lang="en-US" dirty="0" smtClean="0"/>
              <a:t> (Triple DES),</a:t>
            </a:r>
            <a:r>
              <a:rPr lang="en-US" dirty="0" err="1" smtClean="0"/>
              <a:t>desx</a:t>
            </a:r>
            <a:r>
              <a:rPr lang="en-US" dirty="0" smtClean="0"/>
              <a:t> (128-bit DES),bf1 (Blowfish 64-bit key),bf2 (Blowfish 128-bit key),bf3 (Blowfish 192-bit key),</a:t>
            </a:r>
            <a:r>
              <a:rPr lang="en-US" dirty="0" err="1" smtClean="0"/>
              <a:t>aes</a:t>
            </a:r>
            <a:r>
              <a:rPr lang="en-US" dirty="0" smtClean="0"/>
              <a:t> (128-bit key),aes128,aes192,aes256</a:t>
            </a:r>
          </a:p>
          <a:p>
            <a:r>
              <a:rPr lang="en-US" dirty="0" smtClean="0"/>
              <a:t>Modes are </a:t>
            </a:r>
            <a:r>
              <a:rPr lang="en-US" dirty="0" err="1" smtClean="0"/>
              <a:t>ecb</a:t>
            </a:r>
            <a:r>
              <a:rPr lang="en-US" dirty="0" smtClean="0"/>
              <a:t> (</a:t>
            </a:r>
            <a:r>
              <a:rPr lang="en-GB" dirty="0"/>
              <a:t>Electronic Code </a:t>
            </a:r>
            <a:r>
              <a:rPr lang="en-GB" dirty="0" smtClean="0"/>
              <a:t>Book), 	</a:t>
            </a:r>
            <a:r>
              <a:rPr lang="en-GB" dirty="0" err="1" smtClean="0"/>
              <a:t>cbc</a:t>
            </a:r>
            <a:r>
              <a:rPr lang="en-GB" dirty="0"/>
              <a:t> (Cipher Block </a:t>
            </a:r>
            <a:r>
              <a:rPr lang="en-GB" dirty="0" smtClean="0"/>
              <a:t>Chaining),</a:t>
            </a:r>
            <a:r>
              <a:rPr lang="en-GB" dirty="0" err="1" smtClean="0"/>
              <a:t>cfb</a:t>
            </a:r>
            <a:r>
              <a:rPr lang="en-GB" dirty="0"/>
              <a:t> (Cipher </a:t>
            </a:r>
            <a:r>
              <a:rPr lang="en-GB" dirty="0" smtClean="0"/>
              <a:t>Feedback),</a:t>
            </a:r>
            <a:r>
              <a:rPr lang="en-GB" dirty="0" err="1" smtClean="0"/>
              <a:t>ofb</a:t>
            </a:r>
            <a:r>
              <a:rPr lang="en-GB" dirty="0"/>
              <a:t> (Output </a:t>
            </a:r>
            <a:r>
              <a:rPr lang="en-GB" dirty="0" smtClean="0"/>
              <a:t>Feedback)</a:t>
            </a:r>
          </a:p>
          <a:p>
            <a:r>
              <a:rPr lang="en-GB" dirty="0" smtClean="0"/>
              <a:t>CBC mode is considered weak and is NOT included in all or </a:t>
            </a:r>
            <a:r>
              <a:rPr lang="en-GB" dirty="0" err="1" smtClean="0"/>
              <a:t>allbut</a:t>
            </a:r>
            <a:r>
              <a:rPr lang="en-GB" dirty="0" smtClean="0"/>
              <a:t> list, must be </a:t>
            </a:r>
            <a:r>
              <a:rPr lang="en-GB" dirty="0" err="1" smtClean="0"/>
              <a:t>explicity</a:t>
            </a:r>
            <a:r>
              <a:rPr lang="en-GB" dirty="0" smtClean="0"/>
              <a:t> listed</a:t>
            </a:r>
          </a:p>
          <a:p>
            <a:r>
              <a:rPr lang="en-GB" dirty="0" smtClean="0"/>
              <a:t>DESX can only be used in </a:t>
            </a:r>
            <a:r>
              <a:rPr lang="en-GB" dirty="0" err="1" smtClean="0"/>
              <a:t>cbc</a:t>
            </a:r>
            <a:r>
              <a:rPr lang="en-GB" dirty="0" smtClean="0"/>
              <a:t> mode!</a:t>
            </a:r>
            <a:endParaRPr lang="en-US" dirty="0" smtClean="0"/>
          </a:p>
          <a:p>
            <a:r>
              <a:rPr lang="en-US" dirty="0" smtClean="0"/>
              <a:t>When specifying ciphers used “</a:t>
            </a:r>
            <a:r>
              <a:rPr lang="en-US" dirty="0" err="1" smtClean="0"/>
              <a:t>allbut</a:t>
            </a:r>
            <a:r>
              <a:rPr lang="en-US" dirty="0" smtClean="0"/>
              <a:t>” and exclude the ones which should not be used e.g. if a weakness is found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98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Encryption keys are kept in a MAC file</a:t>
            </a:r>
          </a:p>
          <a:p>
            <a:r>
              <a:rPr lang="en-US" dirty="0" smtClean="0"/>
              <a:t>Default MAC file provides LIMITED message verification</a:t>
            </a:r>
          </a:p>
          <a:p>
            <a:r>
              <a:rPr lang="en-US" dirty="0" smtClean="0"/>
              <a:t>Use a site-generated MAC file using the ‘</a:t>
            </a:r>
            <a:r>
              <a:rPr lang="en-GB" dirty="0" err="1" smtClean="0"/>
              <a:t>GenMacKey</a:t>
            </a:r>
            <a:r>
              <a:rPr lang="en-GB" dirty="0" smtClean="0"/>
              <a:t>’ utility</a:t>
            </a:r>
          </a:p>
          <a:p>
            <a:r>
              <a:rPr lang="en-GB" dirty="0"/>
              <a:t>Each of the MAC key files is prioritized </a:t>
            </a:r>
            <a:r>
              <a:rPr lang="en-GB" dirty="0" smtClean="0"/>
              <a:t>(by create time) and </a:t>
            </a:r>
            <a:r>
              <a:rPr lang="en-GB" dirty="0"/>
              <a:t>negotiated at connect time. </a:t>
            </a:r>
            <a:endParaRPr lang="en-GB" dirty="0" smtClean="0"/>
          </a:p>
          <a:p>
            <a:r>
              <a:rPr lang="en-US" dirty="0"/>
              <a:t>Default MAC </a:t>
            </a:r>
            <a:r>
              <a:rPr lang="en-US" dirty="0" smtClean="0"/>
              <a:t>file has lowest priority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9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GenMacKey</a:t>
            </a:r>
            <a:r>
              <a:rPr lang="en-US" dirty="0" smtClean="0"/>
              <a:t> – filename</a:t>
            </a:r>
          </a:p>
          <a:p>
            <a:r>
              <a:rPr lang="en-US" dirty="0" smtClean="0"/>
              <a:t>Either use encryption tags - add path to MAC file in </a:t>
            </a:r>
            <a:r>
              <a:rPr lang="en-US" dirty="0" err="1" smtClean="0"/>
              <a:t>concsm.cfg</a:t>
            </a:r>
            <a:r>
              <a:rPr lang="en-US" dirty="0" smtClean="0"/>
              <a:t> file</a:t>
            </a:r>
          </a:p>
          <a:p>
            <a:r>
              <a:rPr lang="en-US" dirty="0"/>
              <a:t>Or use encryption </a:t>
            </a:r>
            <a:r>
              <a:rPr lang="en-US" dirty="0" smtClean="0"/>
              <a:t>parameters - add to </a:t>
            </a:r>
            <a:r>
              <a:rPr lang="en-GB" dirty="0" smtClean="0"/>
              <a:t>ENCCSM_MACFILES encryption parameter</a:t>
            </a:r>
          </a:p>
          <a:p>
            <a:r>
              <a:rPr lang="en-GB" dirty="0" smtClean="0"/>
              <a:t>Distribute MAC </a:t>
            </a:r>
            <a:r>
              <a:rPr lang="en-GB" dirty="0" err="1" smtClean="0"/>
              <a:t>keyfile</a:t>
            </a:r>
            <a:r>
              <a:rPr lang="en-GB" dirty="0" smtClean="0"/>
              <a:t> to relevant computers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27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GenMacKey –o </a:t>
            </a:r>
            <a:r>
              <a:rPr kumimoji="0" lang="en-US" altLang="en-US" sz="10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</a:rPr>
              <a:t>filename</a:t>
            </a:r>
            <a:r>
              <a: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00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MAC levels determine the type of MAC key generation</a:t>
            </a:r>
          </a:p>
          <a:p>
            <a:r>
              <a:rPr lang="en-GB" dirty="0"/>
              <a:t>high. Uses SHA1 MAC generation on all messages.</a:t>
            </a:r>
          </a:p>
          <a:p>
            <a:r>
              <a:rPr lang="en-GB" dirty="0"/>
              <a:t>medium. Uses SHA1 MAC generation for all messages greater than 20 bytes long and XOR folding on smaller messages.</a:t>
            </a:r>
          </a:p>
          <a:p>
            <a:r>
              <a:rPr lang="en-GB" dirty="0"/>
              <a:t>low. Uses XOR folding on all messages.</a:t>
            </a:r>
          </a:p>
          <a:p>
            <a:r>
              <a:rPr lang="en-GB" dirty="0"/>
              <a:t>off. Does not use MAC generation.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6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‘off’ setting should only be used when the network is trusted</a:t>
            </a:r>
          </a:p>
          <a:p>
            <a:r>
              <a:rPr lang="en-US" dirty="0" smtClean="0"/>
              <a:t>Both database servers in a communication must have a MAC level in common or the connection fails </a:t>
            </a:r>
            <a:r>
              <a:rPr lang="en-US" dirty="0"/>
              <a:t> </a:t>
            </a:r>
            <a:r>
              <a:rPr lang="en-US" dirty="0" smtClean="0"/>
              <a:t>high/medium vs low fails, high/medium vs medium succeeds.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0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per the Knowledge Centre “</a:t>
            </a:r>
            <a:r>
              <a:rPr lang="en-GB" dirty="0" smtClean="0"/>
              <a:t>IBM</a:t>
            </a:r>
            <a:r>
              <a:rPr lang="en-GB" dirty="0"/>
              <a:t>® Informix® utilities and product directories are secure by default</a:t>
            </a:r>
            <a:r>
              <a:rPr lang="en-GB" dirty="0" smtClean="0"/>
              <a:t>.”</a:t>
            </a:r>
          </a:p>
          <a:p>
            <a:r>
              <a:rPr lang="en-GB" dirty="0"/>
              <a:t>The database server utilities check security before and after the database server starts</a:t>
            </a:r>
            <a:r>
              <a:rPr lang="en-GB" dirty="0" smtClean="0"/>
              <a:t>.</a:t>
            </a:r>
          </a:p>
          <a:p>
            <a:r>
              <a:rPr lang="en-GB" dirty="0"/>
              <a:t>The </a:t>
            </a:r>
            <a:r>
              <a:rPr lang="en-GB" dirty="0" err="1"/>
              <a:t>onsecurity</a:t>
            </a:r>
            <a:r>
              <a:rPr lang="en-GB" dirty="0"/>
              <a:t> utility checks the security of the directories of the installation path.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5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Ciphers and/or secret keys are re-</a:t>
            </a:r>
            <a:r>
              <a:rPr lang="en-US" dirty="0" err="1" smtClean="0"/>
              <a:t>negogiated</a:t>
            </a:r>
            <a:r>
              <a:rPr lang="en-US" dirty="0" smtClean="0"/>
              <a:t> at a given switch frequency, default 1 </a:t>
            </a:r>
            <a:r>
              <a:rPr lang="en-US" dirty="0" err="1" smtClean="0"/>
              <a:t>hr</a:t>
            </a:r>
            <a:endParaRPr lang="en-US" dirty="0" smtClean="0"/>
          </a:p>
          <a:p>
            <a:r>
              <a:rPr lang="en-US" dirty="0" smtClean="0"/>
              <a:t>Switch frequency can be specified in minutes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1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Demo of network encryption  - data in flight</a:t>
            </a:r>
          </a:p>
          <a:p>
            <a:r>
              <a:rPr lang="en-US" dirty="0" smtClean="0"/>
              <a:t>$INFORMIXDIR/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concsm.cfg</a:t>
            </a:r>
            <a:endParaRPr lang="en-US" dirty="0" smtClean="0"/>
          </a:p>
          <a:p>
            <a:r>
              <a:rPr lang="en-US" dirty="0" smtClean="0"/>
              <a:t>Ciphers/block modes</a:t>
            </a:r>
          </a:p>
          <a:p>
            <a:r>
              <a:rPr lang="en-US" dirty="0" smtClean="0"/>
              <a:t>MAC file generation</a:t>
            </a:r>
          </a:p>
          <a:p>
            <a:r>
              <a:rPr lang="en-US" dirty="0" smtClean="0"/>
              <a:t>MAC levels</a:t>
            </a:r>
          </a:p>
          <a:p>
            <a:r>
              <a:rPr lang="en-US" dirty="0" smtClean="0"/>
              <a:t>Encryption options (libraries/encryption tags)</a:t>
            </a:r>
          </a:p>
          <a:p>
            <a:r>
              <a:rPr lang="en-US" dirty="0" smtClean="0"/>
              <a:t>Encryption parameters in a file listed in </a:t>
            </a:r>
            <a:r>
              <a:rPr lang="en-US" dirty="0" err="1" smtClean="0"/>
              <a:t>concsm.cfg</a:t>
            </a:r>
            <a:r>
              <a:rPr lang="en-US" dirty="0" smtClean="0"/>
              <a:t> file</a:t>
            </a:r>
          </a:p>
          <a:p>
            <a:r>
              <a:rPr lang="en-US" dirty="0" smtClean="0"/>
              <a:t>Switch frequency</a:t>
            </a:r>
          </a:p>
          <a:p>
            <a:r>
              <a:rPr lang="en-US" dirty="0" smtClean="0"/>
              <a:t>HADR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8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32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64" y="6463051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75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You cannot continue to use many programs with the database server if a security problem in $INFORMIXDIR or its subdirectories arises</a:t>
            </a:r>
            <a:r>
              <a:rPr lang="en-GB" dirty="0" smtClean="0"/>
              <a:t>.</a:t>
            </a:r>
          </a:p>
          <a:p>
            <a:r>
              <a:rPr lang="en-GB" dirty="0"/>
              <a:t>Most IBM Informix utilities run as secure users and belong to a secure group. </a:t>
            </a:r>
            <a:endParaRPr lang="en-GB" dirty="0" smtClean="0"/>
          </a:p>
          <a:p>
            <a:r>
              <a:rPr lang="en-GB" dirty="0"/>
              <a:t>The chunk files that hold the data for Informix must be secure also</a:t>
            </a:r>
            <a:r>
              <a:rPr lang="en-GB" dirty="0" smtClean="0"/>
              <a:t>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2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 the DB_LIBRARY_PATH configuration parameter to control the location from which shared objects, such as external modules, can be loaded</a:t>
            </a:r>
            <a:r>
              <a:rPr lang="en-GB" dirty="0" smtClean="0"/>
              <a:t>.</a:t>
            </a:r>
          </a:p>
          <a:p>
            <a:r>
              <a:rPr lang="en-GB" dirty="0" smtClean="0"/>
              <a:t>Use role separation to limit permissions.</a:t>
            </a:r>
          </a:p>
          <a:p>
            <a:r>
              <a:rPr lang="en-GB" dirty="0" smtClean="0"/>
              <a:t>Utilities run as secure user and belong secure group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1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Demo for secure directories</a:t>
            </a:r>
          </a:p>
          <a:p>
            <a:r>
              <a:rPr lang="en-US" dirty="0" smtClean="0"/>
              <a:t>Secure by default</a:t>
            </a:r>
          </a:p>
          <a:p>
            <a:r>
              <a:rPr lang="en-US" dirty="0" smtClean="0"/>
              <a:t>Utilities check security before/after server starts</a:t>
            </a:r>
          </a:p>
          <a:p>
            <a:r>
              <a:rPr lang="en-US" dirty="0" err="1" smtClean="0"/>
              <a:t>Onsecurity</a:t>
            </a:r>
            <a:endParaRPr lang="en-US" dirty="0" smtClean="0"/>
          </a:p>
          <a:p>
            <a:r>
              <a:rPr lang="en-US" dirty="0" smtClean="0"/>
              <a:t>$INFORMIXDIR not secure – programs stop</a:t>
            </a:r>
          </a:p>
          <a:p>
            <a:r>
              <a:rPr lang="en-US" dirty="0" smtClean="0"/>
              <a:t>Chunk file permissions</a:t>
            </a:r>
          </a:p>
          <a:p>
            <a:r>
              <a:rPr lang="en-US" dirty="0" smtClean="0"/>
              <a:t>DB_LIBRARY_PATH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80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However…how do you secure your data from people with DBA privileges? </a:t>
            </a:r>
          </a:p>
          <a:p>
            <a:r>
              <a:rPr lang="en-US" dirty="0" smtClean="0"/>
              <a:t>Or people with select permissions on the table/column?</a:t>
            </a:r>
          </a:p>
          <a:p>
            <a:r>
              <a:rPr lang="en-US" dirty="0" smtClean="0"/>
              <a:t>Or the SAN administrators?</a:t>
            </a:r>
          </a:p>
          <a:p>
            <a:r>
              <a:rPr lang="en-US" dirty="0" smtClean="0"/>
              <a:t>Or the storage administrators?</a:t>
            </a:r>
          </a:p>
          <a:p>
            <a:r>
              <a:rPr lang="en-US" dirty="0" smtClean="0"/>
              <a:t>Or to people who have access to the machine and can take the disks?</a:t>
            </a:r>
          </a:p>
          <a:p>
            <a:r>
              <a:rPr lang="en-US" dirty="0" smtClean="0"/>
              <a:t>Or people who have access to backups?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18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Informix version 10.00.xC1 added column and cell level encryption.</a:t>
            </a:r>
          </a:p>
          <a:p>
            <a:r>
              <a:rPr lang="en-US" dirty="0" smtClean="0"/>
              <a:t>Column level encryption is the same password for all rows</a:t>
            </a:r>
          </a:p>
          <a:p>
            <a:r>
              <a:rPr lang="en-US" dirty="0" smtClean="0"/>
              <a:t>Cell level encryption is different passwords for different sets of rows.</a:t>
            </a:r>
          </a:p>
          <a:p>
            <a:r>
              <a:rPr lang="en-US" dirty="0"/>
              <a:t>New SQL statement SET ENCRYPTION </a:t>
            </a:r>
            <a:r>
              <a:rPr lang="en-US" dirty="0" smtClean="0"/>
              <a:t>PASSWORD which sets the default decryption password for a session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3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Informix Encryption, securing your data both at rest and in flight!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built-in SQL Functions E</a:t>
            </a:r>
            <a:r>
              <a:rPr lang="en-GB" dirty="0" smtClean="0"/>
              <a:t>NCRYPT_AES</a:t>
            </a:r>
            <a:r>
              <a:rPr lang="en-GB" dirty="0"/>
              <a:t>() and ENCRYPT_TDES() encryption functions </a:t>
            </a:r>
            <a:r>
              <a:rPr lang="en-GB" dirty="0" smtClean="0"/>
              <a:t>to encrypt </a:t>
            </a:r>
            <a:r>
              <a:rPr lang="en-GB" dirty="0"/>
              <a:t>data in columns containing the following </a:t>
            </a:r>
            <a:r>
              <a:rPr lang="en-GB" dirty="0" smtClean="0"/>
              <a:t>data types</a:t>
            </a:r>
          </a:p>
          <a:p>
            <a:r>
              <a:rPr lang="en-GB" dirty="0" smtClean="0"/>
              <a:t>CHAR/NCHAR/VARCHAR/NVARCHAR</a:t>
            </a:r>
          </a:p>
          <a:p>
            <a:r>
              <a:rPr lang="en-GB" dirty="0" smtClean="0"/>
              <a:t>LVARCHAR</a:t>
            </a:r>
          </a:p>
          <a:p>
            <a:r>
              <a:rPr lang="en-GB" dirty="0"/>
              <a:t>BLOB/CLOB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38256" y="65866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1FAA7-1943-E54C-BC40-9DD7133E0F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8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7046</TotalTime>
  <Words>1830</Words>
  <Application>Microsoft Office PowerPoint</Application>
  <PresentationFormat>On-screen Show (4:3)</PresentationFormat>
  <Paragraphs>204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 Unicode MS</vt:lpstr>
      <vt:lpstr>Arial</vt:lpstr>
      <vt:lpstr>Calibri</vt:lpstr>
      <vt:lpstr>Office Theme</vt:lpstr>
      <vt:lpstr>Informix Encryption, securing your data both at rest and in flight!</vt:lpstr>
      <vt:lpstr>David Williams Bio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Informix Encryption, securing your data both at rest and in flight!</vt:lpstr>
      <vt:lpstr>Questions?</vt:lpstr>
    </vt:vector>
  </TitlesOfParts>
  <Company>AISD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Austin ISD</dc:creator>
  <cp:lastModifiedBy>David Williams</cp:lastModifiedBy>
  <cp:revision>36</cp:revision>
  <dcterms:created xsi:type="dcterms:W3CDTF">2015-01-16T06:04:02Z</dcterms:created>
  <dcterms:modified xsi:type="dcterms:W3CDTF">2015-04-27T05:23:03Z</dcterms:modified>
</cp:coreProperties>
</file>