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4"/>
  </p:notesMasterIdLst>
  <p:sldIdLst>
    <p:sldId id="256" r:id="rId2"/>
    <p:sldId id="283" r:id="rId3"/>
    <p:sldId id="278" r:id="rId4"/>
    <p:sldId id="257" r:id="rId5"/>
    <p:sldId id="284" r:id="rId6"/>
    <p:sldId id="285" r:id="rId7"/>
    <p:sldId id="286" r:id="rId8"/>
    <p:sldId id="287" r:id="rId9"/>
    <p:sldId id="288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306" r:id="rId19"/>
    <p:sldId id="298" r:id="rId20"/>
    <p:sldId id="299" r:id="rId21"/>
    <p:sldId id="300" r:id="rId22"/>
    <p:sldId id="301" r:id="rId23"/>
    <p:sldId id="302" r:id="rId24"/>
    <p:sldId id="303" r:id="rId25"/>
    <p:sldId id="304" r:id="rId26"/>
    <p:sldId id="307" r:id="rId27"/>
    <p:sldId id="308" r:id="rId28"/>
    <p:sldId id="309" r:id="rId29"/>
    <p:sldId id="310" r:id="rId30"/>
    <p:sldId id="311" r:id="rId31"/>
    <p:sldId id="289" r:id="rId32"/>
    <p:sldId id="305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921" autoAdjust="0"/>
  </p:normalViewPr>
  <p:slideViewPr>
    <p:cSldViewPr snapToGrid="0">
      <p:cViewPr varScale="1">
        <p:scale>
          <a:sx n="61" d="100"/>
          <a:sy n="61" d="100"/>
        </p:scale>
        <p:origin x="55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49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FE407-EDAB-4B42-91ED-90C51EF6A39D}" type="datetimeFigureOut">
              <a:rPr lang="en-GB" smtClean="0"/>
              <a:t>14/03/2018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2B3F4-E4A3-42E9-879C-ACAA1B6877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366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David is a cross product DBA (SQL Server, DB2, Oracle, Informix, Sybase) who has worked for 25 years as a DBA for both private, local/central government customers including a Fortune 50 investment bank. Certifications include MCSE Data Platform/Data Management and Analytics as well as certifications in all the other products.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92B3F4-E4A3-42E9-879C-ACAA1B68774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000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4423" y="802298"/>
            <a:ext cx="8637073" cy="2920713"/>
          </a:xfrm>
        </p:spPr>
        <p:txBody>
          <a:bodyPr bIns="0" anchor="b">
            <a:normAutofit/>
          </a:bodyPr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4424" y="3724074"/>
            <a:ext cx="8637072" cy="977621"/>
          </a:xfrm>
        </p:spPr>
        <p:txBody>
          <a:bodyPr tIns="91440" bIns="91440">
            <a:normAutofit/>
          </a:bodyPr>
          <a:lstStyle>
            <a:lvl1pPr marL="0" indent="0" algn="ctr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1579" y="329307"/>
            <a:ext cx="5626774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683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7052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518654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423" y="1756130"/>
            <a:ext cx="8643154" cy="1969007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4423" y="3725137"/>
            <a:ext cx="8643154" cy="1093987"/>
          </a:xfrm>
        </p:spPr>
        <p:txBody>
          <a:bodyPr tIns="9144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293577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488654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4140" y="2017343"/>
            <a:ext cx="4488654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295603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488794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488794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6025" y="2023003"/>
            <a:ext cx="4488794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6025" y="2821491"/>
            <a:ext cx="4488794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2961967" cy="2406518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032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2961967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blipFill dpi="0" rotWithShape="1">
              <a:blip r:embed="rId2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2"/>
            <a:ext cx="5532328" cy="1922299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50000"/>
              <a:lumOff val="50000"/>
              <a:alpha val="80000"/>
            </a:schemeClr>
          </a:solidFill>
          <a:ln w="9525" cap="sq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 dirty="0"/>
            </a:lvl1pPr>
          </a:lstStyle>
          <a:p>
            <a:pPr lvl="0" algn="ctr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059600"/>
            <a:ext cx="5524404" cy="2090134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3/14/2018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29121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29121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42079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62677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622291"/>
            <a:ext cx="12192000" cy="250598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8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29338"/>
            <a:ext cx="12192000" cy="74295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6138142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smooth1x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g"/><Relationship Id="rId5" Type="http://schemas.openxmlformats.org/officeDocument/2006/relationships/hyperlink" Target="https://www.linkedin.com/in/justdaveinfo/" TargetMode="External"/><Relationship Id="rId4" Type="http://schemas.openxmlformats.org/officeDocument/2006/relationships/hyperlink" Target="mailto:david@smooth1.co.uk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qlskills.com/help/waits/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blogs.msdn.microsoft.com/sql_server_team/making-parallelism-waits-actionable/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JoeSackMSFT" TargetMode="External"/><Relationship Id="rId2" Type="http://schemas.openxmlformats.org/officeDocument/2006/relationships/hyperlink" Target="https://github.com/joesackmsft/Conferences/blob/master/PASSSummit2017/Intelligent-QP.pdf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radtravis" TargetMode="External"/><Relationship Id="rId2" Type="http://schemas.openxmlformats.org/officeDocument/2006/relationships/hyperlink" Target="https://twitter.com/slava_oks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gitter.im/Microsoft/mssql-devops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aka.ms/SQLEnclavesPreview" TargetMode="External"/><Relationship Id="rId2" Type="http://schemas.openxmlformats.org/officeDocument/2006/relationships/hyperlink" Target="http://smooth1.co.uk/sqlbits2018/sqlbits2018roundup.html" TargetMode="Externa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s.msdn.microsoft.com/sql_server_team/sql-server-2017-showplan-enhancements/" TargetMode="External"/><Relationship Id="rId2" Type="http://schemas.openxmlformats.org/officeDocument/2006/relationships/hyperlink" Target="https://github.com/Microsoft/sql-server-samples/tree/master/samples/features/automatic-tuning/force-last-good-plan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blogs.msdn.microsoft.com/sqlserverstorageengine/2017/04/19/introducing-batch-mode-adaptive-joins/" TargetMode="External"/><Relationship Id="rId4" Type="http://schemas.openxmlformats.org/officeDocument/2006/relationships/hyperlink" Target="https://blogs.msdn.microsoft.com/sqlserverstorageengine/2017/04/19/introducing-interleaved-execution-for-multi-statement-table-valued-functions/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microsoft.com/en-us/dotnet/framework/app-domains/how-to-sign-an-assembly-with-a-strong-name" TargetMode="External"/><Relationship Id="rId2" Type="http://schemas.openxmlformats.org/officeDocument/2006/relationships/hyperlink" Target="https://blogs.technet.microsoft.com/dataplatforminsider/2017/04/20/resumable-online-index-rebuild-is-in-public-preview-for-sql-server-2017-ctp-2-0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desertislesql.com/wordpress1/?cat=163" TargetMode="External"/><Relationship Id="rId5" Type="http://schemas.openxmlformats.org/officeDocument/2006/relationships/hyperlink" Target="https://blogs.technet.microsoft.com/dataplatforminsider/2017/04/19/python-in-sql-server-2017-enhanced-in-database-machine-learning/" TargetMode="External"/><Relationship Id="rId4" Type="http://schemas.openxmlformats.org/officeDocument/2006/relationships/hyperlink" Target="https://www.red-gate.com/simple-talk/sql/t-sql-programming/sql-graph-objects-sql-server-2017-good-bad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SQL Server 2017 NEW FEATURES </a:t>
            </a:r>
            <a:br>
              <a:rPr lang="en-GB" b="1" dirty="0"/>
            </a:br>
            <a:r>
              <a:rPr lang="en-GB" dirty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/>
              <a:t>(Not Linux support!)</a:t>
            </a:r>
          </a:p>
        </p:txBody>
      </p:sp>
    </p:spTree>
    <p:extLst>
      <p:ext uri="{BB962C8B-B14F-4D97-AF65-F5344CB8AC3E}">
        <p14:creationId xmlns:p14="http://schemas.microsoft.com/office/powerpoint/2010/main" val="1985077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ShoWPLAN</a:t>
            </a:r>
            <a:r>
              <a:rPr lang="en-GB" dirty="0"/>
              <a:t> ENHANCEMENTS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1379" y="1951630"/>
            <a:ext cx="8666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The statistics which are used by the optimizer are now in the actual (and estimated) plan</a:t>
            </a:r>
          </a:p>
          <a:p>
            <a:pPr marL="285750" indent="-285750">
              <a:buFontTx/>
              <a:buChar char="-"/>
            </a:pPr>
            <a:r>
              <a:rPr lang="en-GB" dirty="0"/>
              <a:t>Includes </a:t>
            </a:r>
            <a:r>
              <a:rPr lang="en-GB" dirty="0" err="1"/>
              <a:t>SamplingPercent</a:t>
            </a:r>
            <a:r>
              <a:rPr lang="en-GB" dirty="0"/>
              <a:t>, current </a:t>
            </a:r>
            <a:r>
              <a:rPr lang="en-GB" dirty="0" err="1"/>
              <a:t>ModificationCount</a:t>
            </a:r>
            <a:r>
              <a:rPr lang="en-GB" dirty="0"/>
              <a:t> and when it was last updated.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44248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Interleaved Execution for multi-statement T-SQL TVFs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1379" y="1951630"/>
            <a:ext cx="866632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We now have interleaved execution for Multi-Statement Table Valued Functions</a:t>
            </a:r>
          </a:p>
          <a:p>
            <a:pPr marL="285750" indent="-285750">
              <a:buFontTx/>
              <a:buChar char="-"/>
            </a:pPr>
            <a:r>
              <a:rPr lang="en-GB" dirty="0"/>
              <a:t>Previous Multi-Statement Table Valued Functions had a fixed estimate for the number of rows returned (100 for SQL Server 2016, 1 for SQL Server 2014 and earlier versions)</a:t>
            </a:r>
          </a:p>
          <a:p>
            <a:pPr marL="285750" indent="-285750">
              <a:buFontTx/>
              <a:buChar char="-"/>
            </a:pPr>
            <a:r>
              <a:rPr lang="en-GB" dirty="0"/>
              <a:t>This means that we </a:t>
            </a:r>
          </a:p>
          <a:p>
            <a:pPr marL="285750" indent="-285750">
              <a:buFontTx/>
              <a:buChar char="-"/>
            </a:pPr>
            <a:r>
              <a:rPr lang="en-GB" dirty="0"/>
              <a:t>1. Pause Optimization(!)</a:t>
            </a:r>
          </a:p>
          <a:p>
            <a:pPr marL="285750" indent="-285750">
              <a:buFontTx/>
              <a:buChar char="-"/>
            </a:pPr>
            <a:r>
              <a:rPr lang="en-GB" dirty="0"/>
              <a:t>2. Fully execute the subtree for that part of the plan (materialize the subtree)</a:t>
            </a:r>
          </a:p>
          <a:p>
            <a:pPr marL="285750" indent="-285750">
              <a:buFontTx/>
              <a:buChar char="-"/>
            </a:pPr>
            <a:r>
              <a:rPr lang="en-GB" dirty="0"/>
              <a:t>3. Resume optimization using the now known and accurate actual cardinality</a:t>
            </a:r>
          </a:p>
          <a:p>
            <a:pPr marL="285750" indent="-285750">
              <a:buFontTx/>
              <a:buChar char="-"/>
            </a:pPr>
            <a:r>
              <a:rPr lang="en-GB" dirty="0"/>
              <a:t>4. Execute the remainder of the plan</a:t>
            </a:r>
          </a:p>
          <a:p>
            <a:pPr marL="285750" indent="-285750">
              <a:buFontTx/>
              <a:buChar char="-"/>
            </a:pPr>
            <a:r>
              <a:rPr lang="en-GB" dirty="0"/>
              <a:t>In this FIRST version of interleaved execution the MS-TVF statements must be read-only and not part of a data modification operation.</a:t>
            </a:r>
          </a:p>
          <a:p>
            <a:pPr marL="285750" indent="-285750">
              <a:buFontTx/>
              <a:buChar char="-"/>
            </a:pPr>
            <a:r>
              <a:rPr lang="en-GB" dirty="0"/>
              <a:t>Also interleaved execution is not used if they are on the inside of a CROSS APPLY.</a:t>
            </a:r>
          </a:p>
          <a:p>
            <a:pPr marL="285750" indent="-285750">
              <a:buFontTx/>
              <a:buChar char="-"/>
            </a:pPr>
            <a:r>
              <a:rPr lang="en-GB" dirty="0"/>
              <a:t>Requires database is at </a:t>
            </a:r>
            <a:r>
              <a:rPr lang="en-GB" u="sng" dirty="0"/>
              <a:t>new compatibility level 140</a:t>
            </a:r>
            <a:r>
              <a:rPr lang="en-GB" dirty="0"/>
              <a:t>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13102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Adaptive joins for queries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1379" y="1951630"/>
            <a:ext cx="86663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 err="1"/>
              <a:t>Requires</a:t>
            </a:r>
            <a:r>
              <a:rPr lang="fr-FR" dirty="0"/>
              <a:t> SSMS 17 to </a:t>
            </a:r>
            <a:r>
              <a:rPr lang="fr-FR" dirty="0" err="1"/>
              <a:t>be</a:t>
            </a:r>
            <a:r>
              <a:rPr lang="fr-FR" dirty="0"/>
              <a:t> able to </a:t>
            </a:r>
            <a:r>
              <a:rPr lang="fr-FR" dirty="0" err="1"/>
              <a:t>see</a:t>
            </a:r>
            <a:r>
              <a:rPr lang="fr-FR" dirty="0"/>
              <a:t> the new Adaptive </a:t>
            </a:r>
            <a:r>
              <a:rPr lang="fr-FR" dirty="0" err="1"/>
              <a:t>Join</a:t>
            </a:r>
            <a:r>
              <a:rPr lang="fr-FR" dirty="0"/>
              <a:t> </a:t>
            </a:r>
            <a:r>
              <a:rPr lang="fr-FR" dirty="0" err="1"/>
              <a:t>Operator</a:t>
            </a:r>
            <a:r>
              <a:rPr lang="fr-FR" dirty="0"/>
              <a:t> in the plan.</a:t>
            </a:r>
          </a:p>
          <a:p>
            <a:pPr marL="285750" indent="-285750">
              <a:buFontTx/>
              <a:buChar char="-"/>
            </a:pPr>
            <a:r>
              <a:rPr lang="fr-FR" dirty="0"/>
              <a:t>Adaptive </a:t>
            </a:r>
            <a:r>
              <a:rPr lang="fr-FR" dirty="0" err="1"/>
              <a:t>Join</a:t>
            </a:r>
            <a:r>
              <a:rPr lang="fr-FR" dirty="0"/>
              <a:t> </a:t>
            </a:r>
            <a:r>
              <a:rPr lang="fr-FR" dirty="0" err="1"/>
              <a:t>means</a:t>
            </a:r>
            <a:r>
              <a:rPr lang="fr-FR" dirty="0"/>
              <a:t> the </a:t>
            </a:r>
            <a:r>
              <a:rPr lang="fr-FR" dirty="0" err="1"/>
              <a:t>decision</a:t>
            </a:r>
            <a:r>
              <a:rPr lang="fr-FR" dirty="0"/>
              <a:t> </a:t>
            </a:r>
            <a:r>
              <a:rPr lang="fr-FR" dirty="0" err="1"/>
              <a:t>whether</a:t>
            </a:r>
            <a:r>
              <a:rPr lang="fr-FR" dirty="0"/>
              <a:t> to use a hash </a:t>
            </a:r>
            <a:r>
              <a:rPr lang="fr-FR" dirty="0" err="1"/>
              <a:t>join</a:t>
            </a:r>
            <a:r>
              <a:rPr lang="fr-FR" dirty="0"/>
              <a:t> or </a:t>
            </a:r>
            <a:r>
              <a:rPr lang="fr-FR" dirty="0" err="1"/>
              <a:t>nested</a:t>
            </a:r>
            <a:r>
              <a:rPr lang="fr-FR" dirty="0"/>
              <a:t> </a:t>
            </a:r>
            <a:r>
              <a:rPr lang="fr-FR" dirty="0" err="1"/>
              <a:t>loop</a:t>
            </a:r>
            <a:r>
              <a:rPr lang="fr-FR" dirty="0"/>
              <a:t> </a:t>
            </a:r>
            <a:r>
              <a:rPr lang="fr-FR" dirty="0" err="1"/>
              <a:t>join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DEFERRED </a:t>
            </a:r>
            <a:r>
              <a:rPr lang="fr-FR" dirty="0" err="1"/>
              <a:t>until</a:t>
            </a:r>
            <a:r>
              <a:rPr lang="fr-FR" dirty="0"/>
              <a:t> the first input has been </a:t>
            </a:r>
            <a:r>
              <a:rPr lang="fr-FR" dirty="0" err="1"/>
              <a:t>scanned</a:t>
            </a:r>
            <a:endParaRPr lang="fr-FR" dirty="0"/>
          </a:p>
          <a:p>
            <a:pPr marL="285750" indent="-285750">
              <a:buFontTx/>
              <a:buChar char="-"/>
            </a:pPr>
            <a:r>
              <a:rPr lang="en-GB" dirty="0"/>
              <a:t>We have a </a:t>
            </a:r>
            <a:r>
              <a:rPr lang="en-GB" dirty="0" err="1"/>
              <a:t>Columnstore</a:t>
            </a:r>
            <a:r>
              <a:rPr lang="en-GB" dirty="0"/>
              <a:t> Index Scan used to provide rows for the hash join build phase.</a:t>
            </a: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/>
              <a:t>This </a:t>
            </a:r>
            <a:r>
              <a:rPr lang="fr-FR" dirty="0" err="1"/>
              <a:t>operator</a:t>
            </a:r>
            <a:r>
              <a:rPr lang="fr-FR" dirty="0"/>
              <a:t> </a:t>
            </a:r>
            <a:r>
              <a:rPr lang="fr-FR" dirty="0" err="1"/>
              <a:t>defines</a:t>
            </a:r>
            <a:r>
              <a:rPr lang="fr-FR" dirty="0"/>
              <a:t> a </a:t>
            </a:r>
            <a:r>
              <a:rPr lang="fr-FR" dirty="0" err="1"/>
              <a:t>threshold</a:t>
            </a:r>
            <a:r>
              <a:rPr lang="fr-FR" dirty="0"/>
              <a:t> </a:t>
            </a:r>
            <a:r>
              <a:rPr lang="fr-FR" dirty="0" err="1"/>
              <a:t>below</a:t>
            </a:r>
            <a:r>
              <a:rPr lang="fr-FR" dirty="0"/>
              <a:t> </a:t>
            </a:r>
            <a:r>
              <a:rPr lang="fr-FR" dirty="0" err="1"/>
              <a:t>which</a:t>
            </a:r>
            <a:r>
              <a:rPr lang="fr-FR" dirty="0"/>
              <a:t> </a:t>
            </a:r>
            <a:r>
              <a:rPr lang="fr-FR" dirty="0" err="1"/>
              <a:t>we</a:t>
            </a:r>
            <a:r>
              <a:rPr lang="fr-FR" dirty="0"/>
              <a:t> switch to a </a:t>
            </a:r>
            <a:r>
              <a:rPr lang="fr-FR" dirty="0" err="1"/>
              <a:t>nested</a:t>
            </a:r>
            <a:r>
              <a:rPr lang="fr-FR" dirty="0"/>
              <a:t> </a:t>
            </a:r>
            <a:r>
              <a:rPr lang="fr-FR" dirty="0" err="1"/>
              <a:t>loop</a:t>
            </a:r>
            <a:r>
              <a:rPr lang="fr-FR" dirty="0"/>
              <a:t> </a:t>
            </a:r>
            <a:r>
              <a:rPr lang="fr-FR" dirty="0" err="1"/>
              <a:t>join</a:t>
            </a: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/>
              <a:t>If the </a:t>
            </a:r>
            <a:r>
              <a:rPr lang="fr-FR" dirty="0" err="1"/>
              <a:t>row</a:t>
            </a:r>
            <a:r>
              <a:rPr lang="fr-FR" dirty="0"/>
              <a:t> count of the </a:t>
            </a:r>
            <a:r>
              <a:rPr lang="fr-FR" dirty="0" err="1"/>
              <a:t>build</a:t>
            </a:r>
            <a:r>
              <a:rPr lang="fr-FR" dirty="0"/>
              <a:t> </a:t>
            </a:r>
            <a:r>
              <a:rPr lang="fr-FR" dirty="0" err="1"/>
              <a:t>join</a:t>
            </a:r>
            <a:r>
              <a:rPr lang="fr-FR" dirty="0"/>
              <a:t> if </a:t>
            </a:r>
            <a:r>
              <a:rPr lang="fr-FR" dirty="0" err="1"/>
              <a:t>small</a:t>
            </a:r>
            <a:r>
              <a:rPr lang="fr-FR" dirty="0"/>
              <a:t> </a:t>
            </a:r>
            <a:r>
              <a:rPr lang="fr-FR" dirty="0" err="1"/>
              <a:t>enough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a </a:t>
            </a:r>
            <a:r>
              <a:rPr lang="fr-FR" dirty="0" err="1"/>
              <a:t>nested</a:t>
            </a:r>
            <a:r>
              <a:rPr lang="fr-FR" dirty="0"/>
              <a:t> </a:t>
            </a:r>
            <a:r>
              <a:rPr lang="fr-FR" dirty="0" err="1"/>
              <a:t>loop</a:t>
            </a:r>
            <a:r>
              <a:rPr lang="fr-FR" dirty="0"/>
              <a:t> </a:t>
            </a:r>
            <a:r>
              <a:rPr lang="fr-FR" dirty="0" err="1"/>
              <a:t>join</a:t>
            </a:r>
            <a:r>
              <a:rPr lang="fr-FR" dirty="0"/>
              <a:t> </a:t>
            </a:r>
            <a:r>
              <a:rPr lang="fr-FR" dirty="0" err="1"/>
              <a:t>would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better</a:t>
            </a:r>
            <a:r>
              <a:rPr lang="fr-FR" dirty="0"/>
              <a:t> </a:t>
            </a:r>
            <a:r>
              <a:rPr lang="fr-FR" dirty="0" err="1"/>
              <a:t>than</a:t>
            </a:r>
            <a:r>
              <a:rPr lang="fr-FR" dirty="0"/>
              <a:t> </a:t>
            </a:r>
            <a:r>
              <a:rPr lang="fr-FR" dirty="0" err="1"/>
              <a:t>we</a:t>
            </a:r>
            <a:r>
              <a:rPr lang="fr-FR" dirty="0"/>
              <a:t> switch to a </a:t>
            </a:r>
            <a:r>
              <a:rPr lang="fr-FR" dirty="0" err="1"/>
              <a:t>nested</a:t>
            </a:r>
            <a:r>
              <a:rPr lang="fr-FR" dirty="0"/>
              <a:t> </a:t>
            </a:r>
            <a:r>
              <a:rPr lang="fr-FR" dirty="0" err="1"/>
              <a:t>loop</a:t>
            </a:r>
            <a:r>
              <a:rPr lang="fr-FR" dirty="0"/>
              <a:t> </a:t>
            </a:r>
            <a:r>
              <a:rPr lang="fr-FR" dirty="0" err="1"/>
              <a:t>join</a:t>
            </a: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/>
              <a:t>A range of </a:t>
            </a:r>
            <a:r>
              <a:rPr lang="fr-FR" dirty="0" err="1"/>
              <a:t>rows</a:t>
            </a:r>
            <a:r>
              <a:rPr lang="fr-FR" dirty="0"/>
              <a:t> and </a:t>
            </a:r>
            <a:r>
              <a:rPr lang="fr-FR" dirty="0" err="1"/>
              <a:t>associated</a:t>
            </a:r>
            <a:r>
              <a:rPr lang="fr-FR" dirty="0"/>
              <a:t> </a:t>
            </a:r>
            <a:r>
              <a:rPr lang="fr-FR" dirty="0" err="1"/>
              <a:t>costs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defined</a:t>
            </a:r>
            <a:r>
              <a:rPr lang="fr-FR" dirty="0"/>
              <a:t> for </a:t>
            </a:r>
            <a:r>
              <a:rPr lang="fr-FR" dirty="0" err="1"/>
              <a:t>both</a:t>
            </a:r>
            <a:r>
              <a:rPr lang="fr-FR" dirty="0"/>
              <a:t> </a:t>
            </a:r>
            <a:r>
              <a:rPr lang="fr-FR" dirty="0" err="1"/>
              <a:t>join</a:t>
            </a:r>
            <a:r>
              <a:rPr lang="fr-FR" dirty="0"/>
              <a:t> types to </a:t>
            </a:r>
            <a:r>
              <a:rPr lang="fr-FR" dirty="0" err="1"/>
              <a:t>determine</a:t>
            </a:r>
            <a:r>
              <a:rPr lang="fr-FR" dirty="0"/>
              <a:t> the </a:t>
            </a:r>
            <a:r>
              <a:rPr lang="fr-FR" dirty="0" err="1"/>
              <a:t>threshold</a:t>
            </a:r>
            <a:r>
              <a:rPr lang="fr-FR" dirty="0"/>
              <a:t> </a:t>
            </a:r>
            <a:r>
              <a:rPr lang="fr-FR" dirty="0" err="1"/>
              <a:t>where</a:t>
            </a:r>
            <a:r>
              <a:rPr lang="fr-FR" dirty="0"/>
              <a:t> </a:t>
            </a:r>
            <a:r>
              <a:rPr lang="fr-FR" dirty="0" err="1"/>
              <a:t>we</a:t>
            </a:r>
            <a:r>
              <a:rPr lang="fr-FR" dirty="0"/>
              <a:t> switch to a </a:t>
            </a:r>
            <a:r>
              <a:rPr lang="fr-FR" dirty="0" err="1"/>
              <a:t>nested</a:t>
            </a:r>
            <a:r>
              <a:rPr lang="fr-FR" dirty="0"/>
              <a:t> </a:t>
            </a:r>
            <a:r>
              <a:rPr lang="fr-FR" dirty="0" err="1"/>
              <a:t>loop</a:t>
            </a:r>
            <a:r>
              <a:rPr lang="fr-FR" dirty="0"/>
              <a:t> </a:t>
            </a:r>
            <a:r>
              <a:rPr lang="fr-FR" dirty="0" err="1"/>
              <a:t>join</a:t>
            </a:r>
            <a:r>
              <a:rPr lang="fr-FR" dirty="0"/>
              <a:t>.</a:t>
            </a:r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20030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Adaptive joins for queries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1379" y="1951630"/>
            <a:ext cx="86663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Requires database is at </a:t>
            </a:r>
            <a:r>
              <a:rPr lang="en-GB" u="sng" dirty="0"/>
              <a:t>new compatibility level 140</a:t>
            </a:r>
            <a:r>
              <a:rPr lang="en-GB" dirty="0"/>
              <a:t>!</a:t>
            </a:r>
          </a:p>
          <a:p>
            <a:pPr marL="285750" indent="-285750">
              <a:buFontTx/>
              <a:buChar char="-"/>
            </a:pPr>
            <a:r>
              <a:rPr lang="fr-FR" dirty="0"/>
              <a:t>This </a:t>
            </a:r>
            <a:r>
              <a:rPr lang="fr-FR" dirty="0" err="1"/>
              <a:t>is</a:t>
            </a:r>
            <a:r>
              <a:rPr lang="fr-FR" dirty="0"/>
              <a:t> a BATCH MODE </a:t>
            </a:r>
            <a:r>
              <a:rPr lang="fr-FR" dirty="0" err="1"/>
              <a:t>operator</a:t>
            </a:r>
            <a:r>
              <a:rPr lang="fr-FR" dirty="0"/>
              <a:t>.</a:t>
            </a:r>
          </a:p>
          <a:p>
            <a:pPr marL="285750" indent="-285750">
              <a:buFontTx/>
              <a:buChar char="-"/>
            </a:pPr>
            <a:r>
              <a:rPr lang="fr-FR" dirty="0"/>
              <a:t>The hash </a:t>
            </a:r>
            <a:r>
              <a:rPr lang="fr-FR" dirty="0" err="1"/>
              <a:t>join</a:t>
            </a:r>
            <a:r>
              <a:rPr lang="fr-FR" dirty="0"/>
              <a:t> must </a:t>
            </a:r>
            <a:r>
              <a:rPr lang="fr-FR" dirty="0" err="1"/>
              <a:t>be</a:t>
            </a:r>
            <a:r>
              <a:rPr lang="fr-FR" dirty="0"/>
              <a:t> a batch mode hash </a:t>
            </a:r>
            <a:r>
              <a:rPr lang="fr-FR" dirty="0" err="1"/>
              <a:t>join</a:t>
            </a:r>
            <a:r>
              <a:rPr lang="fr-FR" dirty="0"/>
              <a:t> i.e. a </a:t>
            </a:r>
            <a:r>
              <a:rPr lang="fr-FR" dirty="0" err="1"/>
              <a:t>column</a:t>
            </a:r>
            <a:r>
              <a:rPr lang="fr-FR" dirty="0"/>
              <a:t> store index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needed</a:t>
            </a: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 err="1"/>
              <a:t>Additional</a:t>
            </a:r>
            <a:r>
              <a:rPr lang="fr-FR" dirty="0"/>
              <a:t> memory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needed</a:t>
            </a:r>
            <a:r>
              <a:rPr lang="fr-FR" dirty="0"/>
              <a:t> as if the </a:t>
            </a:r>
            <a:r>
              <a:rPr lang="fr-FR" dirty="0" err="1"/>
              <a:t>nested</a:t>
            </a:r>
            <a:r>
              <a:rPr lang="fr-FR" dirty="0"/>
              <a:t> </a:t>
            </a:r>
            <a:r>
              <a:rPr lang="fr-FR" dirty="0" err="1"/>
              <a:t>loop</a:t>
            </a:r>
            <a:r>
              <a:rPr lang="fr-FR" dirty="0"/>
              <a:t> </a:t>
            </a:r>
            <a:r>
              <a:rPr lang="fr-FR" dirty="0" err="1"/>
              <a:t>join</a:t>
            </a:r>
            <a:r>
              <a:rPr lang="fr-FR" dirty="0"/>
              <a:t> </a:t>
            </a:r>
            <a:r>
              <a:rPr lang="fr-FR" dirty="0" err="1"/>
              <a:t>was</a:t>
            </a:r>
            <a:r>
              <a:rPr lang="fr-FR" dirty="0"/>
              <a:t> a hash </a:t>
            </a:r>
            <a:r>
              <a:rPr lang="fr-FR" dirty="0" err="1"/>
              <a:t>join</a:t>
            </a:r>
            <a:r>
              <a:rPr lang="fr-FR" dirty="0"/>
              <a:t>.</a:t>
            </a:r>
          </a:p>
          <a:p>
            <a:pPr marL="285750" indent="-285750">
              <a:buFontTx/>
              <a:buChar char="-"/>
            </a:pPr>
            <a:r>
              <a:rPr lang="fr-FR" dirty="0"/>
              <a:t>Once </a:t>
            </a:r>
            <a:r>
              <a:rPr lang="fr-FR" dirty="0" err="1"/>
              <a:t>compiled</a:t>
            </a:r>
            <a:r>
              <a:rPr lang="fr-FR" dirty="0"/>
              <a:t>, new </a:t>
            </a:r>
            <a:r>
              <a:rPr lang="fr-FR" dirty="0" err="1"/>
              <a:t>executions</a:t>
            </a:r>
            <a:r>
              <a:rPr lang="fr-FR" dirty="0"/>
              <a:t> are </a:t>
            </a:r>
            <a:r>
              <a:rPr lang="fr-FR" dirty="0" err="1"/>
              <a:t>still</a:t>
            </a:r>
            <a:r>
              <a:rPr lang="fr-FR" dirty="0"/>
              <a:t> adaptive </a:t>
            </a:r>
            <a:r>
              <a:rPr lang="fr-FR" dirty="0" err="1"/>
              <a:t>based</a:t>
            </a:r>
            <a:r>
              <a:rPr lang="fr-FR" dirty="0"/>
              <a:t> on the </a:t>
            </a:r>
            <a:r>
              <a:rPr lang="fr-FR" dirty="0" err="1"/>
              <a:t>compiled</a:t>
            </a:r>
            <a:r>
              <a:rPr lang="fr-FR" dirty="0"/>
              <a:t> adaptive </a:t>
            </a:r>
            <a:r>
              <a:rPr lang="fr-FR" dirty="0" err="1"/>
              <a:t>join</a:t>
            </a:r>
            <a:r>
              <a:rPr lang="fr-FR" dirty="0"/>
              <a:t> </a:t>
            </a:r>
            <a:r>
              <a:rPr lang="fr-FR" dirty="0" err="1"/>
              <a:t>threshold</a:t>
            </a:r>
            <a:r>
              <a:rPr lang="fr-FR" dirty="0"/>
              <a:t> and runtime (</a:t>
            </a:r>
            <a:r>
              <a:rPr lang="fr-FR" dirty="0" err="1"/>
              <a:t>actual</a:t>
            </a:r>
            <a:r>
              <a:rPr lang="fr-FR" dirty="0"/>
              <a:t>) </a:t>
            </a:r>
            <a:r>
              <a:rPr lang="fr-FR" dirty="0" err="1"/>
              <a:t>number</a:t>
            </a:r>
            <a:r>
              <a:rPr lang="fr-FR" dirty="0"/>
              <a:t> of </a:t>
            </a:r>
            <a:r>
              <a:rPr lang="fr-FR" dirty="0" err="1"/>
              <a:t>rows</a:t>
            </a:r>
            <a:r>
              <a:rPr lang="fr-FR" dirty="0"/>
              <a:t> </a:t>
            </a:r>
            <a:r>
              <a:rPr lang="en-GB" dirty="0"/>
              <a:t> flowing through the build phase of the </a:t>
            </a:r>
            <a:r>
              <a:rPr lang="en-GB" dirty="0" err="1"/>
              <a:t>Columnstore</a:t>
            </a:r>
            <a:r>
              <a:rPr lang="en-GB" dirty="0"/>
              <a:t> Index Scan.</a:t>
            </a:r>
          </a:p>
          <a:p>
            <a:pPr marL="285750" indent="-285750">
              <a:buFontTx/>
              <a:buChar char="-"/>
            </a:pPr>
            <a:r>
              <a:rPr lang="en-GB" dirty="0"/>
              <a:t>There is a extended event </a:t>
            </a:r>
            <a:r>
              <a:rPr lang="en-GB" dirty="0" err="1"/>
              <a:t>adaptive_join_skipped</a:t>
            </a:r>
            <a:r>
              <a:rPr lang="en-GB" dirty="0"/>
              <a:t> which tracks the reason why an AJ wasn’t chosen</a:t>
            </a:r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4993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Resumable</a:t>
            </a:r>
            <a:r>
              <a:rPr lang="en-GB" dirty="0"/>
              <a:t> online index rebuild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1379" y="1951630"/>
            <a:ext cx="86663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Online index rebuild can be resumed after a failure e.g. Always On Availability Group Failover or lack of disk space</a:t>
            </a:r>
          </a:p>
          <a:p>
            <a:pPr marL="285750" indent="-285750">
              <a:buFontTx/>
              <a:buChar char="-"/>
            </a:pPr>
            <a:r>
              <a:rPr lang="en-GB" dirty="0"/>
              <a:t>Online index rebuilds can also be paused and resumed</a:t>
            </a:r>
          </a:p>
          <a:p>
            <a:pPr marL="285750" indent="-285750">
              <a:buFontTx/>
              <a:buChar char="-"/>
            </a:pPr>
            <a:r>
              <a:rPr lang="en-GB" dirty="0" err="1"/>
              <a:t>Resumable</a:t>
            </a:r>
            <a:r>
              <a:rPr lang="en-GB" dirty="0"/>
              <a:t> online index rebuild does not require significant log space, which allows you to perform log truncation while the </a:t>
            </a:r>
            <a:r>
              <a:rPr lang="en-GB" dirty="0" err="1"/>
              <a:t>resumable</a:t>
            </a:r>
            <a:r>
              <a:rPr lang="en-GB" dirty="0"/>
              <a:t> rebuild operation is running</a:t>
            </a:r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25731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IN-MEMORY OLTP PERFORMANCE/AZURE SUPPORT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1379" y="1951630"/>
            <a:ext cx="86663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Performance of </a:t>
            </a:r>
            <a:r>
              <a:rPr lang="en-GB" dirty="0" err="1"/>
              <a:t>bwtree</a:t>
            </a:r>
            <a:r>
              <a:rPr lang="en-GB" dirty="0"/>
              <a:t> (non-clustered) index rebuild for MEMORY_OPTIMIZED tables during database recovery has been significantly optimized</a:t>
            </a:r>
          </a:p>
          <a:p>
            <a:pPr marL="285750" indent="-285750">
              <a:buFontTx/>
              <a:buChar char="-"/>
            </a:pPr>
            <a:r>
              <a:rPr lang="en-GB" dirty="0"/>
              <a:t>Transaction log redo of memory-optimized tables is now done in parallel.</a:t>
            </a:r>
          </a:p>
          <a:p>
            <a:pPr marL="285750" indent="-285750">
              <a:buFontTx/>
              <a:buChar char="-"/>
            </a:pPr>
            <a:r>
              <a:rPr lang="en-GB" dirty="0"/>
              <a:t>ALTER TABLE against memory-optimized tables is now substantially faster in most cases.</a:t>
            </a:r>
          </a:p>
          <a:p>
            <a:pPr marL="285750" indent="-285750">
              <a:buFontTx/>
              <a:buChar char="-"/>
            </a:pPr>
            <a:r>
              <a:rPr lang="en-GB" dirty="0"/>
              <a:t>Memory-optimized filegroup files can now be stored on Azure Storage. Backup/Restore of memory-optimized files on Azure Storage is also available now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12784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Additional in-memory SQL Surface Area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1379" y="1951630"/>
            <a:ext cx="86663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err="1"/>
              <a:t>sp_spaceused</a:t>
            </a:r>
            <a:r>
              <a:rPr lang="en-GB" dirty="0"/>
              <a:t> is supported for memory optimized tables</a:t>
            </a:r>
          </a:p>
          <a:p>
            <a:pPr marL="285750" indent="-285750">
              <a:buFontTx/>
              <a:buChar char="-"/>
            </a:pPr>
            <a:r>
              <a:rPr lang="en-GB" dirty="0" err="1"/>
              <a:t>sp_rename</a:t>
            </a:r>
            <a:r>
              <a:rPr lang="en-GB" dirty="0"/>
              <a:t> is supported for memory optimized tables and natively compiled T-SQL modules.</a:t>
            </a:r>
          </a:p>
          <a:p>
            <a:pPr marL="285750" indent="-285750">
              <a:buFontTx/>
              <a:buChar char="-"/>
            </a:pPr>
            <a:r>
              <a:rPr lang="en-GB" dirty="0"/>
              <a:t>The limit of 8 indexes on a memory optimized table has been removed</a:t>
            </a:r>
          </a:p>
          <a:p>
            <a:pPr marL="285750" indent="-285750">
              <a:buFontTx/>
              <a:buChar char="-"/>
            </a:pPr>
            <a:r>
              <a:rPr lang="en-GB" dirty="0"/>
              <a:t>TOP (N) WITH TIES and CASE  now supported in natively compiled T-SQL modules.</a:t>
            </a:r>
          </a:p>
          <a:p>
            <a:pPr marL="285750" indent="-285750">
              <a:buFontTx/>
              <a:buChar char="-"/>
            </a:pPr>
            <a:r>
              <a:rPr lang="en-GB" dirty="0"/>
              <a:t>Computed columns in memory-optimized tables, including indexes on computed columns.</a:t>
            </a:r>
          </a:p>
          <a:p>
            <a:pPr marL="285750" indent="-285750">
              <a:buFontTx/>
              <a:buChar char="-"/>
            </a:pPr>
            <a:r>
              <a:rPr lang="en-GB" dirty="0"/>
              <a:t>Full support for JSON functions in natively compiled modules, and in check constraints.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00567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Always On Availability </a:t>
            </a:r>
            <a:r>
              <a:rPr lang="en-GB" dirty="0" err="1"/>
              <a:t>GroupS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651379" y="1951630"/>
            <a:ext cx="866632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 err="1"/>
              <a:t>Clusterless</a:t>
            </a:r>
            <a:r>
              <a:rPr lang="fr-FR" dirty="0"/>
              <a:t> </a:t>
            </a:r>
            <a:r>
              <a:rPr lang="fr-FR" dirty="0" err="1"/>
              <a:t>Availability</a:t>
            </a:r>
            <a:r>
              <a:rPr lang="fr-FR" dirty="0"/>
              <a:t> Groups are </a:t>
            </a:r>
            <a:r>
              <a:rPr lang="fr-FR" dirty="0" err="1"/>
              <a:t>now</a:t>
            </a:r>
            <a:r>
              <a:rPr lang="fr-FR" dirty="0"/>
              <a:t> possible e.g. </a:t>
            </a:r>
            <a:r>
              <a:rPr lang="fr-FR" dirty="0" err="1"/>
              <a:t>From</a:t>
            </a:r>
            <a:r>
              <a:rPr lang="fr-FR" dirty="0"/>
              <a:t> Windows to Linux.</a:t>
            </a:r>
          </a:p>
          <a:p>
            <a:pPr marL="285750" indent="-285750">
              <a:buFontTx/>
              <a:buChar char="-"/>
            </a:pPr>
            <a:r>
              <a:rPr lang="en-GB" dirty="0"/>
              <a:t>CREATE AVAILABILITY GROUP [ag1] WITH (CLUSTER_TYPE = NONE)</a:t>
            </a: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 err="1"/>
              <a:t>Since</a:t>
            </a:r>
            <a:r>
              <a:rPr lang="fr-FR" dirty="0"/>
              <a:t> </a:t>
            </a:r>
            <a:r>
              <a:rPr lang="fr-FR" dirty="0" err="1"/>
              <a:t>there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no cluster, </a:t>
            </a:r>
            <a:r>
              <a:rPr lang="fr-FR" dirty="0" err="1"/>
              <a:t>automatic</a:t>
            </a:r>
            <a:r>
              <a:rPr lang="fr-FR" dirty="0"/>
              <a:t> failover </a:t>
            </a:r>
            <a:r>
              <a:rPr lang="fr-FR" dirty="0" err="1"/>
              <a:t>is</a:t>
            </a:r>
            <a:r>
              <a:rPr lang="fr-FR" dirty="0"/>
              <a:t> NOT </a:t>
            </a:r>
            <a:r>
              <a:rPr lang="fr-FR" dirty="0" err="1"/>
              <a:t>supported</a:t>
            </a:r>
            <a:r>
              <a:rPr lang="fr-FR" dirty="0"/>
              <a:t> – </a:t>
            </a:r>
            <a:r>
              <a:rPr lang="fr-FR" u="sng" dirty="0"/>
              <a:t>THIS IS NOT AN HA SOLUTION</a:t>
            </a:r>
          </a:p>
          <a:p>
            <a:pPr marL="285750" indent="-285750">
              <a:buFontTx/>
              <a:buChar char="-"/>
            </a:pPr>
            <a:r>
              <a:rPr lang="fr-FR" dirty="0" err="1"/>
              <a:t>Clusterless</a:t>
            </a:r>
            <a:r>
              <a:rPr lang="fr-FR" dirty="0"/>
              <a:t> </a:t>
            </a:r>
            <a:r>
              <a:rPr lang="fr-FR" dirty="0" err="1"/>
              <a:t>Availability</a:t>
            </a:r>
            <a:r>
              <a:rPr lang="fr-FR" dirty="0"/>
              <a:t> Groups can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used</a:t>
            </a:r>
            <a:r>
              <a:rPr lang="fr-FR" dirty="0"/>
              <a:t> as part of a Linux migration</a:t>
            </a:r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r>
              <a:rPr lang="en-GB" dirty="0"/>
              <a:t>Minimum Replica Commit Availability Groups setting added.</a:t>
            </a:r>
          </a:p>
          <a:p>
            <a:pPr marL="285750" indent="-285750">
              <a:buFontTx/>
              <a:buChar char="-"/>
            </a:pPr>
            <a:r>
              <a:rPr lang="en-GB" dirty="0"/>
              <a:t>CREATE AVAILABILITY GROUP [ag1] WITH (REQUIRED_SYNCHRONOUS_SECONDARIES_TO_COMMIT= 1)</a:t>
            </a:r>
          </a:p>
          <a:p>
            <a:pPr marL="285750" indent="-285750">
              <a:buFontTx/>
              <a:buChar char="-"/>
            </a:pPr>
            <a:r>
              <a:rPr lang="en-GB" dirty="0"/>
              <a:t>The minimum number of synchronous secondary replicas required to commit before the primary replica commits a transaction.</a:t>
            </a:r>
          </a:p>
          <a:p>
            <a:pPr marL="285750" indent="-285750">
              <a:buFontTx/>
              <a:buChar char="-"/>
            </a:pPr>
            <a:r>
              <a:rPr lang="en-GB" dirty="0"/>
              <a:t>Guarantees that SQL Server transactions will wait until the transaction logs are updated on the minimum number of synchronous secondary replicas. </a:t>
            </a:r>
          </a:p>
          <a:p>
            <a:pPr marL="285750" indent="-285750">
              <a:buFontTx/>
              <a:buChar char="-"/>
            </a:pPr>
            <a:r>
              <a:rPr lang="en-GB" dirty="0"/>
              <a:t>Default is 0, maximum is number of replicas – 1.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82682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Always On Availability </a:t>
            </a:r>
            <a:r>
              <a:rPr lang="en-GB" dirty="0" err="1"/>
              <a:t>GroupS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651379" y="1951630"/>
            <a:ext cx="86663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r>
              <a:rPr lang="en-GB" dirty="0"/>
              <a:t>Relevant replicas must be in synchronous commit mode.</a:t>
            </a:r>
          </a:p>
          <a:p>
            <a:pPr marL="285750" indent="-285750">
              <a:buFontTx/>
              <a:buChar char="-"/>
            </a:pPr>
            <a:r>
              <a:rPr lang="en-GB" dirty="0"/>
              <a:t>Normally if a secondary replica in synchronous commit mode stops responding then the primary replica marks this secondary replica as ‘NOT SYNCHRONIZED’ and proceeds.</a:t>
            </a:r>
          </a:p>
          <a:p>
            <a:pPr marL="285750" indent="-285750">
              <a:buFontTx/>
              <a:buChar char="-"/>
            </a:pPr>
            <a:r>
              <a:rPr lang="en-GB" dirty="0"/>
              <a:t>When the secondary replica comes online it will be in a “not synced" state and the replica will be marked as unhealthy until the primary can make it synchronous again</a:t>
            </a:r>
          </a:p>
          <a:p>
            <a:pPr marL="285750" indent="-285750">
              <a:buFontTx/>
              <a:buChar char="-"/>
            </a:pPr>
            <a:r>
              <a:rPr lang="en-GB" dirty="0"/>
              <a:t>With the REQUIRED_SYNCHRONOUS_SECONDARIES_TO_COMMIT option the minimum number of synchronous commit mode secondary replicas must commit the transaction before the primary replica proceeds</a:t>
            </a:r>
          </a:p>
          <a:p>
            <a:pPr marL="285750" indent="-285750">
              <a:buFontTx/>
              <a:buChar char="-"/>
            </a:pPr>
            <a:r>
              <a:rPr lang="en-GB" dirty="0"/>
              <a:t>If the minimum number of replicas is not available then commits on the primary will fail. </a:t>
            </a:r>
          </a:p>
          <a:p>
            <a:pPr marL="285750" indent="-285750">
              <a:buFontTx/>
              <a:buChar char="-"/>
            </a:pPr>
            <a:r>
              <a:rPr lang="en-GB" dirty="0"/>
              <a:t>ALTER AVAILABILITY GROUP supports the REQUIRED_SYNCHRONOUS_SECONDARIES_TO_COMMIT option.</a:t>
            </a:r>
          </a:p>
          <a:p>
            <a:pPr marL="285750" indent="-285750">
              <a:buFontTx/>
              <a:buChar char="-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19129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CLR strict security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1379" y="1951630"/>
            <a:ext cx="86663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CLR uses Code Access Security (CAS) in the .NET Framework, which is no longer supported as a security boundary</a:t>
            </a:r>
          </a:p>
          <a:p>
            <a:pPr marL="285750" indent="-285750">
              <a:buFontTx/>
              <a:buChar char="-"/>
            </a:pPr>
            <a:r>
              <a:rPr lang="en-GB" dirty="0"/>
              <a:t>A CLR assembly created with PERMISSION_SET = SAFE may be able to access external system resources, call unmanaged code, and acquire sysadmin privileges.</a:t>
            </a:r>
          </a:p>
          <a:p>
            <a:pPr marL="285750" indent="-285750">
              <a:buFontTx/>
              <a:buChar char="-"/>
            </a:pPr>
            <a:r>
              <a:rPr lang="en-GB" dirty="0" err="1"/>
              <a:t>sp_configure</a:t>
            </a:r>
            <a:r>
              <a:rPr lang="en-GB" dirty="0"/>
              <a:t> ‘</a:t>
            </a:r>
            <a:r>
              <a:rPr lang="en-GB" dirty="0" err="1"/>
              <a:t>clr</a:t>
            </a:r>
            <a:r>
              <a:rPr lang="en-GB" dirty="0"/>
              <a:t> strict security’ default to 1 (Enabled)</a:t>
            </a:r>
          </a:p>
          <a:p>
            <a:pPr marL="285750" indent="-285750">
              <a:buFontTx/>
              <a:buChar char="-"/>
            </a:pPr>
            <a:r>
              <a:rPr lang="en-GB" dirty="0"/>
              <a:t>SAFE and EXTERNAL_ACCESS assemblies are treated as UNSAFE</a:t>
            </a:r>
          </a:p>
          <a:p>
            <a:pPr marL="285750" indent="-285750">
              <a:buFontTx/>
              <a:buChar char="-"/>
            </a:pPr>
            <a:r>
              <a:rPr lang="en-GB" dirty="0"/>
              <a:t>Microsoft recommends that all assemblies be signed by a certificate or asymmetric key with a corresponding login that has been granted UNSAFE ASSEMBLY permission in the master database.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48669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291215" cy="1049235"/>
          </a:xfrm>
        </p:spPr>
        <p:txBody>
          <a:bodyPr/>
          <a:lstStyle/>
          <a:p>
            <a:r>
              <a:rPr lang="en-GB" dirty="0"/>
              <a:t>DAVID WILLIAMS BIO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70763" y="1951630"/>
            <a:ext cx="524694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David is speaker at SQL Saturdays / SQL Server </a:t>
            </a:r>
            <a:r>
              <a:rPr lang="en-GB" dirty="0" err="1"/>
              <a:t>Usergroup</a:t>
            </a:r>
            <a:r>
              <a:rPr lang="en-GB" dirty="0"/>
              <a:t> as well as being an IBM Champion.</a:t>
            </a:r>
          </a:p>
          <a:p>
            <a:endParaRPr lang="en-GB" dirty="0"/>
          </a:p>
          <a:p>
            <a:r>
              <a:rPr lang="en-GB" dirty="0"/>
              <a:t>Twitter : </a:t>
            </a:r>
            <a:r>
              <a:rPr lang="en-GB" dirty="0">
                <a:hlinkClick r:id="rId3"/>
              </a:rPr>
              <a:t>@</a:t>
            </a:r>
            <a:r>
              <a:rPr lang="en-GB" b="1" dirty="0">
                <a:hlinkClick r:id="rId3"/>
              </a:rPr>
              <a:t>smooth1x1</a:t>
            </a:r>
            <a:endParaRPr lang="en-GB" b="1" dirty="0"/>
          </a:p>
          <a:p>
            <a:r>
              <a:rPr lang="en-GB" dirty="0"/>
              <a:t>Email : </a:t>
            </a:r>
            <a:r>
              <a:rPr lang="en-GB" dirty="0">
                <a:hlinkClick r:id="rId4"/>
              </a:rPr>
              <a:t>david@smooth1.co.uk</a:t>
            </a:r>
            <a:endParaRPr lang="en-GB" dirty="0"/>
          </a:p>
          <a:p>
            <a:r>
              <a:rPr lang="en-GB" dirty="0"/>
              <a:t>LinkedIn : </a:t>
            </a:r>
            <a:r>
              <a:rPr lang="en-GB" dirty="0">
                <a:hlinkClick r:id="rId5"/>
              </a:rPr>
              <a:t>https://www.linkedin.com/in/justdaveinfo/</a:t>
            </a:r>
            <a:r>
              <a:rPr lang="en-GB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D633D4-4998-47DB-8D37-2AD88BFB5A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1086" y="1942394"/>
            <a:ext cx="3157951" cy="2925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3598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Graph database queries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1379" y="1951630"/>
            <a:ext cx="8666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 New CREATE TABLE syntax for creating node and edge tables, and the keyword MATCH for queries</a:t>
            </a:r>
            <a:endParaRPr lang="fr-FR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E4777E5-9D6C-4C37-AEFF-95E6BD368D72}"/>
              </a:ext>
            </a:extLst>
          </p:cNvPr>
          <p:cNvSpPr/>
          <p:nvPr/>
        </p:nvSpPr>
        <p:spPr>
          <a:xfrm>
            <a:off x="1973943" y="3454401"/>
            <a:ext cx="2815772" cy="17417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5DEDE7D-C138-4D26-8A36-B4D7597AB4E0}"/>
              </a:ext>
            </a:extLst>
          </p:cNvPr>
          <p:cNvSpPr/>
          <p:nvPr/>
        </p:nvSpPr>
        <p:spPr>
          <a:xfrm>
            <a:off x="7501935" y="3454401"/>
            <a:ext cx="2815772" cy="17417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149EAF-062B-44B2-B4E4-A47F24D5D789}"/>
              </a:ext>
            </a:extLst>
          </p:cNvPr>
          <p:cNvSpPr txBox="1"/>
          <p:nvPr/>
        </p:nvSpPr>
        <p:spPr>
          <a:xfrm>
            <a:off x="2699657" y="4005943"/>
            <a:ext cx="1538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‘</a:t>
            </a:r>
            <a:r>
              <a:rPr lang="en-GB" dirty="0" err="1">
                <a:solidFill>
                  <a:schemeClr val="bg1"/>
                </a:solidFill>
              </a:rPr>
              <a:t>SQLPerson</a:t>
            </a:r>
            <a:r>
              <a:rPr lang="en-GB" dirty="0">
                <a:solidFill>
                  <a:schemeClr val="bg1"/>
                </a:solidFill>
              </a:rPr>
              <a:t>’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F5B8BA-DEF6-402E-9F3A-512B120C41CE}"/>
              </a:ext>
            </a:extLst>
          </p:cNvPr>
          <p:cNvSpPr txBox="1"/>
          <p:nvPr/>
        </p:nvSpPr>
        <p:spPr>
          <a:xfrm>
            <a:off x="8273143" y="4005943"/>
            <a:ext cx="1872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‘</a:t>
            </a:r>
            <a:r>
              <a:rPr lang="en-GB" dirty="0" err="1">
                <a:solidFill>
                  <a:schemeClr val="bg1"/>
                </a:solidFill>
              </a:rPr>
              <a:t>SQLTopic</a:t>
            </a:r>
            <a:r>
              <a:rPr lang="en-GB" dirty="0">
                <a:solidFill>
                  <a:schemeClr val="bg1"/>
                </a:solidFill>
              </a:rPr>
              <a:t>’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62E666-606B-496C-B859-865D003C2973}"/>
              </a:ext>
            </a:extLst>
          </p:cNvPr>
          <p:cNvSpPr txBox="1"/>
          <p:nvPr/>
        </p:nvSpPr>
        <p:spPr>
          <a:xfrm>
            <a:off x="2946399" y="3004457"/>
            <a:ext cx="1016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9CAD25-63FA-4FFC-8AA7-23B5704E4522}"/>
              </a:ext>
            </a:extLst>
          </p:cNvPr>
          <p:cNvSpPr txBox="1"/>
          <p:nvPr/>
        </p:nvSpPr>
        <p:spPr>
          <a:xfrm>
            <a:off x="8409078" y="3004457"/>
            <a:ext cx="1001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NODE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BB75E4-50A9-4DA1-9536-23E9B508FD26}"/>
              </a:ext>
            </a:extLst>
          </p:cNvPr>
          <p:cNvSpPr txBox="1"/>
          <p:nvPr/>
        </p:nvSpPr>
        <p:spPr>
          <a:xfrm>
            <a:off x="5560922" y="3875314"/>
            <a:ext cx="1231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EDGE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48133F-D2CC-45CA-97E2-15066EA1E28B}"/>
              </a:ext>
            </a:extLst>
          </p:cNvPr>
          <p:cNvSpPr txBox="1"/>
          <p:nvPr/>
        </p:nvSpPr>
        <p:spPr>
          <a:xfrm>
            <a:off x="5341257" y="4542971"/>
            <a:ext cx="1567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‘</a:t>
            </a:r>
            <a:r>
              <a:rPr lang="en-GB" dirty="0" err="1"/>
              <a:t>SQLLikes</a:t>
            </a:r>
            <a:r>
              <a:rPr lang="en-GB" dirty="0"/>
              <a:t>’</a:t>
            </a:r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1261DAF9-CC12-4527-9763-B379916D64B9}"/>
              </a:ext>
            </a:extLst>
          </p:cNvPr>
          <p:cNvCxnSpPr>
            <a:cxnSpLocks/>
            <a:stCxn id="4" idx="6"/>
            <a:endCxn id="6" idx="2"/>
          </p:cNvCxnSpPr>
          <p:nvPr/>
        </p:nvCxnSpPr>
        <p:spPr>
          <a:xfrm>
            <a:off x="4789715" y="4325259"/>
            <a:ext cx="2712220" cy="127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58061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Running Python scripts in SQL Server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1379" y="1951630"/>
            <a:ext cx="86663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 err="1"/>
              <a:t>Similar</a:t>
            </a:r>
            <a:r>
              <a:rPr lang="fr-FR" dirty="0"/>
              <a:t> to  SQL Server R </a:t>
            </a:r>
            <a:r>
              <a:rPr lang="fr-FR" dirty="0" err="1"/>
              <a:t>External</a:t>
            </a:r>
            <a:r>
              <a:rPr lang="fr-FR" dirty="0"/>
              <a:t> Scripts</a:t>
            </a:r>
          </a:p>
          <a:p>
            <a:pPr marL="285750" indent="-285750">
              <a:buFontTx/>
              <a:buChar char="-"/>
            </a:pPr>
            <a:r>
              <a:rPr lang="fr-FR" dirty="0"/>
              <a:t>R Services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renamed</a:t>
            </a:r>
            <a:r>
              <a:rPr lang="fr-FR" dirty="0"/>
              <a:t> to </a:t>
            </a:r>
            <a:r>
              <a:rPr lang="en-GB" dirty="0"/>
              <a:t>SQL Server Machine Learning Services (In-Database) </a:t>
            </a:r>
            <a:r>
              <a:rPr lang="fr-FR" dirty="0"/>
              <a:t>and R/Python are options </a:t>
            </a:r>
            <a:r>
              <a:rPr lang="fr-FR" dirty="0" err="1"/>
              <a:t>under</a:t>
            </a:r>
            <a:r>
              <a:rPr lang="fr-FR" dirty="0"/>
              <a:t>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feature</a:t>
            </a:r>
            <a:r>
              <a:rPr lang="fr-FR" dirty="0"/>
              <a:t>.</a:t>
            </a:r>
          </a:p>
          <a:p>
            <a:pPr marL="285750" indent="-285750">
              <a:buFontTx/>
              <a:buChar char="-"/>
            </a:pPr>
            <a:r>
              <a:rPr lang="fr-FR" dirty="0" err="1"/>
              <a:t>Alternatively</a:t>
            </a:r>
            <a:r>
              <a:rPr lang="fr-FR" dirty="0"/>
              <a:t> can </a:t>
            </a:r>
            <a:r>
              <a:rPr lang="fr-FR" dirty="0" err="1"/>
              <a:t>install</a:t>
            </a:r>
            <a:r>
              <a:rPr lang="fr-FR" dirty="0"/>
              <a:t> the </a:t>
            </a:r>
            <a:r>
              <a:rPr lang="en-GB" dirty="0"/>
              <a:t>Microsoft Machine Learning Server (Standalone) to deploy and consume R and Python models that don’t require SQL Server</a:t>
            </a:r>
          </a:p>
          <a:p>
            <a:pPr marL="285750" indent="-285750">
              <a:buFontTx/>
              <a:buChar char="-"/>
            </a:pPr>
            <a:r>
              <a:rPr lang="en-GB" dirty="0"/>
              <a:t>Both platforms include new </a:t>
            </a:r>
            <a:r>
              <a:rPr lang="en-GB" dirty="0" err="1"/>
              <a:t>MicrosoftML</a:t>
            </a:r>
            <a:r>
              <a:rPr lang="en-GB" dirty="0"/>
              <a:t> algorithms for distributed machine learning, and the latest version of Microsoft R (version 9.1.0)</a:t>
            </a:r>
          </a:p>
          <a:p>
            <a:pPr marL="285750" indent="-285750">
              <a:buFontTx/>
              <a:buChar char="-"/>
            </a:pPr>
            <a:r>
              <a:rPr lang="fr-FR" dirty="0" err="1"/>
              <a:t>Also</a:t>
            </a:r>
            <a:r>
              <a:rPr lang="fr-FR" dirty="0"/>
              <a:t> uses  SQL Server </a:t>
            </a:r>
            <a:r>
              <a:rPr lang="fr-FR" dirty="0" err="1"/>
              <a:t>Launchpad</a:t>
            </a:r>
            <a:r>
              <a:rPr lang="fr-FR" dirty="0"/>
              <a:t> Service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48070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BULK INSERT directly from CSV files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1379" y="1951630"/>
            <a:ext cx="8666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New bulk access options (BULK INSERT and OPENROWSET(BULK...) ) enable access data directly from a file specified as CSV format.</a:t>
            </a:r>
          </a:p>
          <a:p>
            <a:pPr marL="285750" indent="-285750">
              <a:buFontTx/>
              <a:buChar char="-"/>
            </a:pPr>
            <a:r>
              <a:rPr lang="en-GB" dirty="0"/>
              <a:t>CSV files can also be loaded from files stored in Azure Blob storage through the new BLOB_STORAGE option of EXTERNAL DATA SOURCE.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3575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BONUS ITEMS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1379" y="1951630"/>
            <a:ext cx="86663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 err="1"/>
              <a:t>During</a:t>
            </a:r>
            <a:r>
              <a:rPr lang="fr-FR" dirty="0"/>
              <a:t> setup TEMPDB can </a:t>
            </a:r>
            <a:r>
              <a:rPr lang="fr-FR" dirty="0" err="1"/>
              <a:t>now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sized</a:t>
            </a:r>
            <a:r>
              <a:rPr lang="fr-FR" dirty="0"/>
              <a:t> up to 256GB</a:t>
            </a:r>
          </a:p>
          <a:p>
            <a:pPr marL="285750" indent="-285750">
              <a:buFontTx/>
              <a:buChar char="-"/>
            </a:pPr>
            <a:r>
              <a:rPr lang="fr-FR" dirty="0" err="1"/>
              <a:t>During</a:t>
            </a:r>
            <a:r>
              <a:rPr lang="fr-FR" dirty="0"/>
              <a:t> setup </a:t>
            </a:r>
            <a:r>
              <a:rPr lang="fr-FR" dirty="0" err="1"/>
              <a:t>there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a warning if </a:t>
            </a:r>
            <a:r>
              <a:rPr lang="fr-FR" dirty="0" err="1"/>
              <a:t>tempdb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set to &gt;1GB and Instant File </a:t>
            </a:r>
            <a:r>
              <a:rPr lang="fr-FR" dirty="0" err="1"/>
              <a:t>Initiailization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not </a:t>
            </a:r>
            <a:r>
              <a:rPr lang="fr-FR" dirty="0" err="1"/>
              <a:t>enabled</a:t>
            </a:r>
            <a:endParaRPr lang="fr-FR" dirty="0"/>
          </a:p>
          <a:p>
            <a:pPr marL="285750" indent="-285750">
              <a:buFontTx/>
              <a:buChar char="-"/>
            </a:pPr>
            <a:r>
              <a:rPr lang="en-GB" dirty="0"/>
              <a:t>Improved Backup performance for small databases on high end servers with large memory usage. </a:t>
            </a:r>
          </a:p>
          <a:p>
            <a:pPr marL="285750" indent="-285750">
              <a:buFontTx/>
              <a:buChar char="-"/>
            </a:pPr>
            <a:r>
              <a:rPr lang="en-GB" dirty="0"/>
              <a:t>Previously during a backup the whole  </a:t>
            </a:r>
            <a:r>
              <a:rPr lang="en-GB" dirty="0" err="1"/>
              <a:t>bufferpool</a:t>
            </a:r>
            <a:r>
              <a:rPr lang="en-GB" dirty="0"/>
              <a:t> is scanned multiple times for pending I/</a:t>
            </a:r>
            <a:r>
              <a:rPr lang="en-GB" dirty="0" err="1"/>
              <a:t>Os</a:t>
            </a:r>
            <a:r>
              <a:rPr lang="en-GB" dirty="0"/>
              <a:t> which in large memory setups increases backup time</a:t>
            </a:r>
          </a:p>
          <a:p>
            <a:pPr marL="285750" indent="-285750">
              <a:buFontTx/>
              <a:buChar char="-"/>
            </a:pPr>
            <a:r>
              <a:rPr lang="en-GB" dirty="0"/>
              <a:t>With SQL Server 2017 the number of times the whole </a:t>
            </a:r>
            <a:r>
              <a:rPr lang="en-GB" dirty="0" err="1"/>
              <a:t>bufferpool</a:t>
            </a:r>
            <a:r>
              <a:rPr lang="en-GB" dirty="0"/>
              <a:t> is scanned is reduced which reduces backup times especially for small databases on instances with large memory configurations e.g. 1TB</a:t>
            </a:r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62945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BONUS ITEMS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1379" y="1951630"/>
            <a:ext cx="866632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r>
              <a:rPr lang="en-GB" dirty="0"/>
              <a:t>Query Store now tracks wait stats summary information.</a:t>
            </a:r>
          </a:p>
          <a:p>
            <a:pPr marL="285750" indent="-285750">
              <a:buFontTx/>
              <a:buChar char="-"/>
            </a:pPr>
            <a:r>
              <a:rPr lang="en-GB" dirty="0"/>
              <a:t>Paul Randall has a waits stats library which includes reports from customers  </a:t>
            </a:r>
            <a:r>
              <a:rPr lang="en-GB" dirty="0">
                <a:hlinkClick r:id="rId2"/>
              </a:rPr>
              <a:t>https://www.sqlskills.com/help/waits/</a:t>
            </a:r>
            <a:r>
              <a:rPr lang="en-GB" dirty="0"/>
              <a:t> </a:t>
            </a:r>
          </a:p>
          <a:p>
            <a:pPr marL="285750" indent="-285750">
              <a:buFontTx/>
              <a:buChar char="-"/>
            </a:pPr>
            <a:r>
              <a:rPr lang="en-GB" dirty="0"/>
              <a:t>System-versioned temporal tables now support CASCADE DELETE and CASCADE UPDATE</a:t>
            </a:r>
          </a:p>
          <a:p>
            <a:pPr marL="285750" indent="-285750">
              <a:buFontTx/>
              <a:buChar char="-"/>
            </a:pPr>
            <a:r>
              <a:rPr lang="en-GB" dirty="0"/>
              <a:t>Clustered </a:t>
            </a:r>
            <a:r>
              <a:rPr lang="en-GB" dirty="0" err="1"/>
              <a:t>Columnstore</a:t>
            </a:r>
            <a:r>
              <a:rPr lang="en-GB" dirty="0"/>
              <a:t> Indexes now support LOB columns (</a:t>
            </a:r>
            <a:r>
              <a:rPr lang="en-GB" dirty="0" err="1"/>
              <a:t>nvarchar</a:t>
            </a:r>
            <a:r>
              <a:rPr lang="en-GB" dirty="0"/>
              <a:t>(max), varchar(max), </a:t>
            </a:r>
            <a:r>
              <a:rPr lang="en-GB" dirty="0" err="1"/>
              <a:t>varbinary</a:t>
            </a:r>
            <a:r>
              <a:rPr lang="en-GB" dirty="0"/>
              <a:t>(max))</a:t>
            </a:r>
          </a:p>
          <a:p>
            <a:pPr marL="285750" indent="-285750">
              <a:buFontTx/>
              <a:buChar char="-"/>
            </a:pPr>
            <a:r>
              <a:rPr lang="en-GB" dirty="0"/>
              <a:t>Temporal Tables Retention Policy support added</a:t>
            </a:r>
          </a:p>
          <a:p>
            <a:pPr marL="285750" indent="-285750">
              <a:buFontTx/>
              <a:buChar char="-"/>
            </a:pPr>
            <a:r>
              <a:rPr lang="en-GB" dirty="0"/>
              <a:t>Online non-clustered </a:t>
            </a:r>
            <a:r>
              <a:rPr lang="en-GB" dirty="0" err="1"/>
              <a:t>columnstore</a:t>
            </a:r>
            <a:r>
              <a:rPr lang="en-GB" dirty="0"/>
              <a:t> index build and rebuild support added</a:t>
            </a:r>
          </a:p>
          <a:p>
            <a:pPr marL="285750" indent="-285750">
              <a:buFontTx/>
              <a:buChar char="-"/>
            </a:pPr>
            <a:r>
              <a:rPr lang="en-GB" dirty="0"/>
              <a:t>Database Tuning Advisor (DTA) new options, –fc for </a:t>
            </a:r>
            <a:r>
              <a:rPr lang="en-GB" dirty="0" err="1"/>
              <a:t>Columnstore</a:t>
            </a:r>
            <a:r>
              <a:rPr lang="en-GB" dirty="0"/>
              <a:t> Index recommendations ,-</a:t>
            </a:r>
            <a:r>
              <a:rPr lang="en-GB" dirty="0" err="1"/>
              <a:t>iq</a:t>
            </a:r>
            <a:r>
              <a:rPr lang="en-GB" dirty="0"/>
              <a:t> to review a workload from Query Store</a:t>
            </a:r>
          </a:p>
          <a:p>
            <a:pPr marL="285750" indent="-285750">
              <a:buFontTx/>
              <a:buChar char="-"/>
            </a:pPr>
            <a:r>
              <a:rPr lang="en-GB" dirty="0"/>
              <a:t>New string functions CONCAT_WS, TRANSLATE,TRIM and  aggregate function STRING_AGG are added</a:t>
            </a:r>
          </a:p>
          <a:p>
            <a:pPr marL="285750" indent="-285750">
              <a:buFontTx/>
              <a:buChar char="-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47986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BONUS ITEMS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1379" y="1951630"/>
            <a:ext cx="86663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ALTER DATABASE SCOPED CONFIGURATION new option IDENTITY_CACHE when set to OFF this avoids gaps in identity column values.</a:t>
            </a:r>
          </a:p>
          <a:p>
            <a:pPr marL="285750" indent="-285750">
              <a:buFontTx/>
              <a:buChar char="-"/>
            </a:pPr>
            <a:r>
              <a:rPr lang="en-GB" dirty="0"/>
              <a:t>Indirect checkpoint performance improvements</a:t>
            </a:r>
          </a:p>
          <a:p>
            <a:pPr marL="285750" indent="-285750">
              <a:buFontTx/>
              <a:buChar char="-"/>
            </a:pPr>
            <a:r>
              <a:rPr lang="en-GB" dirty="0"/>
              <a:t>Japanese collation </a:t>
            </a:r>
            <a:r>
              <a:rPr lang="en-GB" dirty="0" err="1"/>
              <a:t>improvments</a:t>
            </a:r>
            <a:r>
              <a:rPr lang="en-GB" dirty="0"/>
              <a:t>, 2 new collation families (Japanese_Bushu_Kakusu_140 and Japanese_XJIS_140)  and collation option Variation-selector-sensitive (_VSS) was added for use in Japanese collations.</a:t>
            </a: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19125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SQL SERVER 2017 CU3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1379" y="1951630"/>
            <a:ext cx="86663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CXPACKET waits during parallel queries have been split into 2 types</a:t>
            </a:r>
          </a:p>
          <a:p>
            <a:pPr marL="285750" indent="-285750">
              <a:buFontTx/>
              <a:buChar char="-"/>
            </a:pPr>
            <a:r>
              <a:rPr lang="en-GB" dirty="0"/>
              <a:t>Parallel queries have producers sending rows to consumers</a:t>
            </a:r>
          </a:p>
          <a:p>
            <a:pPr marL="285750" indent="-285750">
              <a:buFontTx/>
              <a:buChar char="-"/>
            </a:pPr>
            <a:r>
              <a:rPr lang="en-GB" dirty="0"/>
              <a:t>New CXPACKET  wait (actionable) occurs when “trying to synchronize the query processor exchange iterator or getting a required buffer.” i.e. a producer is waiting for a consumer to accept a row</a:t>
            </a:r>
          </a:p>
          <a:p>
            <a:pPr marL="285750" indent="-285750">
              <a:buFontTx/>
              <a:buChar char="-"/>
            </a:pPr>
            <a:r>
              <a:rPr lang="en-GB" dirty="0"/>
              <a:t>Either reduce max degree of parallelism, increase “cost threshold for parallelism” or fix cardinality estimates</a:t>
            </a:r>
          </a:p>
          <a:p>
            <a:pPr marL="285750" indent="-285750">
              <a:buFontTx/>
              <a:buChar char="-"/>
            </a:pPr>
            <a:r>
              <a:rPr lang="en-GB" dirty="0"/>
              <a:t>New CXCONSUMER wait (ignore) when a consumer is waiting for a producer to send a row.</a:t>
            </a:r>
          </a:p>
          <a:p>
            <a:pPr marL="285750" indent="-285750">
              <a:buFontTx/>
              <a:buChar char="-"/>
            </a:pPr>
            <a:r>
              <a:rPr lang="en-GB" dirty="0"/>
              <a:t>See </a:t>
            </a:r>
            <a:r>
              <a:rPr lang="en-GB" dirty="0">
                <a:hlinkClick r:id="rId2"/>
              </a:rPr>
              <a:t>https://blogs.msdn.microsoft.com/sql_server_team/making-parallelism-waits-actionable/</a:t>
            </a:r>
            <a:r>
              <a:rPr lang="en-GB" dirty="0"/>
              <a:t> </a:t>
            </a:r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79051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SQL SERVER 2017 CU4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1379" y="1951630"/>
            <a:ext cx="86663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Adds support for Java 9 with </a:t>
            </a:r>
            <a:r>
              <a:rPr lang="en-GB" dirty="0" err="1"/>
              <a:t>Polybase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Install RTM ISO + CU4 via slipstream command</a:t>
            </a:r>
          </a:p>
          <a:p>
            <a:pPr marL="285750" indent="-285750">
              <a:buFontTx/>
              <a:buChar char="-"/>
            </a:pPr>
            <a:r>
              <a:rPr lang="en-GB" dirty="0"/>
              <a:t>D:\&gt;setup /Action=Install /</a:t>
            </a:r>
            <a:r>
              <a:rPr lang="en-GB" dirty="0" err="1"/>
              <a:t>UpdateEnabled</a:t>
            </a:r>
            <a:r>
              <a:rPr lang="en-GB" dirty="0"/>
              <a:t>=TRUE /</a:t>
            </a:r>
            <a:r>
              <a:rPr lang="en-GB" dirty="0" err="1"/>
              <a:t>UpdateSource</a:t>
            </a:r>
            <a:r>
              <a:rPr lang="en-GB" dirty="0"/>
              <a:t>="Z:\cache\sw\mssql\2017\x_CU4" </a:t>
            </a:r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729653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SQL SERVER </a:t>
            </a:r>
            <a:r>
              <a:rPr lang="en-GB" dirty="0" err="1"/>
              <a:t>vNext</a:t>
            </a:r>
            <a:r>
              <a:rPr lang="en-GB" dirty="0"/>
              <a:t> (2018?)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86C791-7906-49EC-A8FE-AE8B8C52CF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9652" y="1703294"/>
            <a:ext cx="8392696" cy="409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2631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SQL SERVER </a:t>
            </a:r>
            <a:r>
              <a:rPr lang="en-GB" dirty="0" err="1"/>
              <a:t>vNext</a:t>
            </a:r>
            <a:r>
              <a:rPr lang="en-GB" dirty="0"/>
              <a:t> (2018?)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1379" y="1951630"/>
            <a:ext cx="86663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2"/>
              </a:rPr>
              <a:t>https://github.com/joesackmsft/Conferences/blob/master/PASSSummit2017/Intelligent-QP.pdf</a:t>
            </a:r>
            <a:endParaRPr lang="en-GB" dirty="0"/>
          </a:p>
          <a:p>
            <a:pPr>
              <a:buFontTx/>
              <a:buChar char="-"/>
            </a:pPr>
            <a:r>
              <a:rPr lang="en-GB" dirty="0"/>
              <a:t>Batch Mode for Row Store</a:t>
            </a:r>
          </a:p>
          <a:p>
            <a:pPr>
              <a:buFontTx/>
              <a:buChar char="-"/>
            </a:pPr>
            <a:r>
              <a:rPr lang="en-GB" dirty="0"/>
              <a:t>Memory grant feedback in Row Mode</a:t>
            </a:r>
          </a:p>
          <a:p>
            <a:pPr>
              <a:buFontTx/>
              <a:buChar char="-"/>
            </a:pPr>
            <a:r>
              <a:rPr lang="en-GB" dirty="0"/>
              <a:t>Table Variable Deferred Compilation</a:t>
            </a:r>
          </a:p>
          <a:p>
            <a:pPr>
              <a:buFontTx/>
              <a:buChar char="-"/>
            </a:pPr>
            <a:r>
              <a:rPr lang="en-GB" dirty="0"/>
              <a:t>Scalar UDF </a:t>
            </a:r>
            <a:r>
              <a:rPr lang="en-GB" dirty="0" err="1"/>
              <a:t>Inlining</a:t>
            </a:r>
            <a:endParaRPr lang="en-GB" dirty="0"/>
          </a:p>
          <a:p>
            <a:pPr>
              <a:buFontTx/>
              <a:buChar char="-"/>
            </a:pPr>
            <a:r>
              <a:rPr lang="en-GB" dirty="0"/>
              <a:t>Approximate Query Processing (Approximate Count Distinct)</a:t>
            </a:r>
          </a:p>
          <a:p>
            <a:r>
              <a:rPr lang="en-GB" dirty="0"/>
              <a:t>Twitter </a:t>
            </a:r>
            <a:r>
              <a:rPr lang="en-GB" b="1" dirty="0">
                <a:hlinkClick r:id="rId3"/>
              </a:rPr>
              <a:t>@</a:t>
            </a:r>
            <a:r>
              <a:rPr lang="en-GB" b="1" dirty="0" err="1">
                <a:hlinkClick r:id="rId3"/>
              </a:rPr>
              <a:t>JoeSackMSFT</a:t>
            </a:r>
            <a:r>
              <a:rPr lang="en-GB" b="1" dirty="0"/>
              <a:t> to join the private preview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1053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1821" y="832513"/>
            <a:ext cx="1078173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Microsoft staff involved: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Slava Oks = SQL Server 2017 Engineering Manager  Twitter </a:t>
            </a:r>
            <a:r>
              <a:rPr lang="en-GB" b="1" dirty="0">
                <a:hlinkClick r:id="rId2"/>
              </a:rPr>
              <a:t>@</a:t>
            </a:r>
            <a:r>
              <a:rPr lang="en-GB" b="1" dirty="0" err="1">
                <a:hlinkClick r:id="rId2"/>
              </a:rPr>
              <a:t>slava_oks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Tobias </a:t>
            </a:r>
            <a:r>
              <a:rPr lang="en-GB" dirty="0" err="1"/>
              <a:t>Ternstrom</a:t>
            </a:r>
            <a:r>
              <a:rPr lang="en-GB" dirty="0"/>
              <a:t> = Principal PM Manager, Microsoft</a:t>
            </a:r>
          </a:p>
          <a:p>
            <a:pPr marL="285750" indent="-285750">
              <a:buFontTx/>
              <a:buChar char="-"/>
            </a:pPr>
            <a:r>
              <a:rPr lang="en-GB" dirty="0"/>
              <a:t>Travis Wright = Program Manager, Microsoft Twitter </a:t>
            </a:r>
            <a:r>
              <a:rPr lang="en-GB" b="1" dirty="0">
                <a:hlinkClick r:id="rId3"/>
              </a:rPr>
              <a:t>@</a:t>
            </a:r>
            <a:r>
              <a:rPr lang="en-GB" b="1" dirty="0" err="1">
                <a:hlinkClick r:id="rId3"/>
              </a:rPr>
              <a:t>radtravis</a:t>
            </a:r>
            <a:endParaRPr lang="en-GB" b="1" dirty="0"/>
          </a:p>
          <a:p>
            <a:pPr marL="285750" indent="-285750">
              <a:buFontTx/>
              <a:buChar char="-"/>
            </a:pPr>
            <a:endParaRPr lang="en-GB" b="1" dirty="0"/>
          </a:p>
          <a:p>
            <a:pPr marL="285750" indent="-285750">
              <a:buFontTx/>
              <a:buChar char="-"/>
            </a:pPr>
            <a:r>
              <a:rPr lang="en-GB" b="1" dirty="0">
                <a:hlinkClick r:id="rId4"/>
              </a:rPr>
              <a:t>https://gitter.im/Microsoft/mssql-devops</a:t>
            </a:r>
            <a:r>
              <a:rPr lang="en-GB" b="1" dirty="0"/>
              <a:t> </a:t>
            </a:r>
          </a:p>
          <a:p>
            <a:pPr marL="285750" indent="-285750">
              <a:buFontTx/>
              <a:buChar char="-"/>
            </a:pPr>
            <a:endParaRPr lang="en-GB" b="1" dirty="0"/>
          </a:p>
          <a:p>
            <a:pPr marL="285750" indent="-285750">
              <a:buFontTx/>
              <a:buChar char="-"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8777085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SQL SERVER ALWAYS ENCRYPTED USING ENCLAVES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1379" y="1951630"/>
            <a:ext cx="86663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Always Encrypted in SQL Server 2016/2017, client side encryption</a:t>
            </a:r>
          </a:p>
          <a:p>
            <a:pPr marL="285750" indent="-285750">
              <a:buFontTx/>
              <a:buChar char="-"/>
            </a:pPr>
            <a:r>
              <a:rPr lang="en-GB" dirty="0"/>
              <a:t>SQL Server does NOT have access to the private key so Server Administrators CANNOT decrypt the data</a:t>
            </a:r>
          </a:p>
          <a:p>
            <a:pPr marL="285750" indent="-285750">
              <a:buFontTx/>
              <a:buChar char="-"/>
            </a:pPr>
            <a:r>
              <a:rPr lang="en-GB" dirty="0"/>
              <a:t>Disadvantage – No range queries, </a:t>
            </a:r>
            <a:r>
              <a:rPr lang="en-GB" dirty="0" err="1"/>
              <a:t>bandwith</a:t>
            </a:r>
            <a:r>
              <a:rPr lang="en-GB" dirty="0"/>
              <a:t> to send data to client to be decrypted, client CPU time needed to decrypt data</a:t>
            </a:r>
          </a:p>
          <a:p>
            <a:pPr marL="285750" indent="-285750">
              <a:buFontTx/>
              <a:buChar char="-"/>
            </a:pPr>
            <a:r>
              <a:rPr lang="en-GB" dirty="0"/>
              <a:t>Enclaves are a server side implementation where any privileges code CANNOT access the data.</a:t>
            </a:r>
          </a:p>
          <a:p>
            <a:pPr marL="285750" indent="-285750">
              <a:buFontTx/>
              <a:buChar char="-"/>
            </a:pPr>
            <a:r>
              <a:rPr lang="en-GB" dirty="0"/>
              <a:t>Can be implemented via Intel SGX </a:t>
            </a:r>
            <a:r>
              <a:rPr lang="en-GB" dirty="0" err="1"/>
              <a:t>Entensions</a:t>
            </a:r>
            <a:r>
              <a:rPr lang="en-GB" dirty="0"/>
              <a:t> (do not trust </a:t>
            </a:r>
            <a:r>
              <a:rPr lang="en-GB" dirty="0" err="1"/>
              <a:t>hypervirsor</a:t>
            </a:r>
            <a:r>
              <a:rPr lang="en-GB" dirty="0"/>
              <a:t> or even SMM code!) or in Hyper-V hypervisor similar to separate VM if hypervisor is trusted</a:t>
            </a:r>
          </a:p>
          <a:p>
            <a:pPr marL="285750" indent="-285750">
              <a:buFontTx/>
              <a:buChar char="-"/>
            </a:pPr>
            <a:r>
              <a:rPr lang="en-GB" dirty="0">
                <a:hlinkClick r:id="rId2"/>
              </a:rPr>
              <a:t>http://smooth1.co.uk/sqlbits2018/sqlbits2018roundup.html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Currently in private </a:t>
            </a:r>
            <a:r>
              <a:rPr lang="en-GB"/>
              <a:t>preview </a:t>
            </a:r>
            <a:r>
              <a:rPr lang="en-GB">
                <a:hlinkClick r:id="rId3"/>
              </a:rPr>
              <a:t>https://aka.ms/SQLEnclavesPreview</a:t>
            </a:r>
            <a:r>
              <a:rPr lang="en-GB"/>
              <a:t> </a:t>
            </a:r>
            <a:endParaRPr lang="en-GB" dirty="0"/>
          </a:p>
          <a:p>
            <a:r>
              <a:rPr lang="en-GB" b="1" dirty="0"/>
              <a:t>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334528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1379" y="1951630"/>
            <a:ext cx="86663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>
                <a:hlinkClick r:id="rId2"/>
              </a:rPr>
              <a:t>https://github.com/Microsoft/sql-server-samples/tree/master/samples/features/automatic-tuning/force-last-good-plan</a:t>
            </a:r>
            <a:r>
              <a:rPr lang="en-GB" dirty="0"/>
              <a:t> - Automatic tuning, force last good plan</a:t>
            </a:r>
          </a:p>
          <a:p>
            <a:pPr marL="285750" indent="-285750">
              <a:buFontTx/>
              <a:buChar char="-"/>
            </a:pPr>
            <a:r>
              <a:rPr lang="en-GB" dirty="0">
                <a:hlinkClick r:id="rId3"/>
              </a:rPr>
              <a:t>https://blogs.msdn.microsoft.com/sql_server_team/sql-server-2017-showplan-enhancements/</a:t>
            </a:r>
            <a:r>
              <a:rPr lang="en-GB" dirty="0"/>
              <a:t> </a:t>
            </a:r>
            <a:r>
              <a:rPr lang="en-GB" dirty="0" err="1"/>
              <a:t>Showplan</a:t>
            </a:r>
            <a:r>
              <a:rPr lang="en-GB" dirty="0"/>
              <a:t> enhancements</a:t>
            </a:r>
          </a:p>
          <a:p>
            <a:pPr marL="285750" indent="-285750">
              <a:buFontTx/>
              <a:buChar char="-"/>
            </a:pPr>
            <a:r>
              <a:rPr lang="en-GB" dirty="0">
                <a:hlinkClick r:id="rId4"/>
              </a:rPr>
              <a:t>https://blogs.msdn.microsoft.com/sqlserverstorageengine/2017/04/19/introducing-interleaved-execution-for-multi-statement-table-valued-functions/</a:t>
            </a:r>
            <a:r>
              <a:rPr lang="en-GB" dirty="0"/>
              <a:t> - Introducing Interleaved Execution for Multi-Statement Table Valued Functions</a:t>
            </a:r>
          </a:p>
          <a:p>
            <a:pPr marL="285750" indent="-285750">
              <a:buFontTx/>
              <a:buChar char="-"/>
            </a:pPr>
            <a:r>
              <a:rPr lang="en-GB" dirty="0">
                <a:hlinkClick r:id="rId5"/>
              </a:rPr>
              <a:t>https://blogs.msdn.microsoft.com/sqlserverstorageengine/2017/04/19/introducing-batch-mode-adaptive-joins/</a:t>
            </a:r>
            <a:r>
              <a:rPr lang="en-GB" dirty="0"/>
              <a:t> - Introducing Batch Mode Adaptive Joins</a:t>
            </a:r>
          </a:p>
          <a:p>
            <a:pPr marL="285750" indent="-285750"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04167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1379" y="1951630"/>
            <a:ext cx="86663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>
                <a:hlinkClick r:id="rId2"/>
              </a:rPr>
              <a:t>https://blogs.technet.microsoft.com/dataplatforminsider/2017/04/20/resumable-online-index-rebuild-is-in-public-preview-for-sql-server-2017-ctp-2-0/</a:t>
            </a:r>
            <a:r>
              <a:rPr lang="en-GB" dirty="0"/>
              <a:t> - </a:t>
            </a:r>
            <a:r>
              <a:rPr lang="en-GB" dirty="0" err="1"/>
              <a:t>Resumable</a:t>
            </a:r>
            <a:r>
              <a:rPr lang="en-GB" dirty="0"/>
              <a:t> Online Index Rebuild</a:t>
            </a:r>
          </a:p>
          <a:p>
            <a:pPr marL="285750" indent="-285750">
              <a:buFontTx/>
              <a:buChar char="-"/>
            </a:pPr>
            <a:r>
              <a:rPr lang="en-GB" dirty="0">
                <a:hlinkClick r:id="rId3"/>
              </a:rPr>
              <a:t>https://docs.microsoft.com/en-us/dotnet/framework/app-domains/how-to-sign-an-assembly-with-a-strong-name</a:t>
            </a:r>
            <a:r>
              <a:rPr lang="en-GB" dirty="0"/>
              <a:t> - How to: Sign an Assembly with a Strong Name</a:t>
            </a:r>
          </a:p>
          <a:p>
            <a:pPr marL="285750" indent="-285750">
              <a:buFontTx/>
              <a:buChar char="-"/>
            </a:pPr>
            <a:r>
              <a:rPr lang="en-GB" dirty="0">
                <a:hlinkClick r:id="rId4"/>
              </a:rPr>
              <a:t>https://www.red-gate.com/simple-talk/sql/t-sql-programming/sql-graph-objects-sql-server-2017-good-bad/</a:t>
            </a:r>
            <a:r>
              <a:rPr lang="en-GB" dirty="0"/>
              <a:t> - SQL Graph Objects in SQL Server 2017: the Good and the Bad</a:t>
            </a:r>
          </a:p>
          <a:p>
            <a:pPr marL="285750" indent="-285750">
              <a:buFontTx/>
              <a:buChar char="-"/>
            </a:pPr>
            <a:r>
              <a:rPr lang="en-GB" dirty="0">
                <a:hlinkClick r:id="rId5"/>
              </a:rPr>
              <a:t>https://blogs.technet.microsoft.com/dataplatforminsider/2017/04/19/python-in-sql-server-2017-enhanced-in-database-machine-learning/</a:t>
            </a:r>
            <a:r>
              <a:rPr lang="en-GB" dirty="0"/>
              <a:t> </a:t>
            </a:r>
            <a:r>
              <a:rPr lang="en-GB"/>
              <a:t>- Python in SQL Server 2017: enhanced in-database machine learning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>
                <a:hlinkClick r:id="rId6"/>
              </a:rPr>
              <a:t>http://www.desertislesql.com/wordpress1/?cat=163</a:t>
            </a:r>
            <a:r>
              <a:rPr lang="en-GB" dirty="0"/>
              <a:t> – Python</a:t>
            </a:r>
          </a:p>
          <a:p>
            <a:pPr marL="285750" indent="-285750"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6787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1840" y="443865"/>
            <a:ext cx="5486400" cy="47434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82351" y="5370195"/>
            <a:ext cx="1036788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dirty="0"/>
              <a:t>Slava Oks - Engineering Manager for SQL Server 2017!</a:t>
            </a:r>
          </a:p>
        </p:txBody>
      </p:sp>
    </p:spTree>
    <p:extLst>
      <p:ext uri="{BB962C8B-B14F-4D97-AF65-F5344CB8AC3E}">
        <p14:creationId xmlns:p14="http://schemas.microsoft.com/office/powerpoint/2010/main" val="1863275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Query STORE AUTOMATIC TUNING!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1379" y="1951630"/>
            <a:ext cx="866632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SQL Server 2016 Query Store already has the ability to display query plan regressions and force a known good plan.</a:t>
            </a:r>
          </a:p>
          <a:p>
            <a:pPr marL="285750" indent="-285750">
              <a:buFontTx/>
              <a:buChar char="-"/>
            </a:pPr>
            <a:r>
              <a:rPr lang="en-GB" dirty="0"/>
              <a:t>SQL Server 2017 add the ability to automatically detect plan regressions and use the LAST KNOWN GOOD plan!</a:t>
            </a:r>
          </a:p>
          <a:p>
            <a:pPr marL="285750" indent="-285750">
              <a:buFontTx/>
              <a:buChar char="-"/>
            </a:pPr>
            <a:r>
              <a:rPr lang="en-GB" dirty="0"/>
              <a:t>ALTER DATABASE current SET AUTOMATIC_TUNING ( FORCE_LAST_GOOD_PLAN = ON);</a:t>
            </a:r>
          </a:p>
          <a:p>
            <a:pPr marL="285750" indent="-285750">
              <a:buFontTx/>
              <a:buChar char="-"/>
            </a:pPr>
            <a:r>
              <a:rPr lang="en-GB" dirty="0"/>
              <a:t>New DMV </a:t>
            </a:r>
            <a:r>
              <a:rPr lang="en-GB" dirty="0" err="1"/>
              <a:t>sys.database_automatic_tuning_options</a:t>
            </a:r>
            <a:r>
              <a:rPr lang="en-GB" dirty="0"/>
              <a:t> </a:t>
            </a:r>
          </a:p>
          <a:p>
            <a:pPr marL="285750" indent="-285750">
              <a:buFontTx/>
              <a:buChar char="-"/>
            </a:pPr>
            <a:r>
              <a:rPr lang="en-GB" dirty="0" err="1"/>
              <a:t>desired_state_desc</a:t>
            </a:r>
            <a:r>
              <a:rPr lang="en-GB" dirty="0"/>
              <a:t> – desired operation mode for Automatic Tuning option, explicitly set by user</a:t>
            </a:r>
          </a:p>
          <a:p>
            <a:pPr marL="285750" indent="-285750">
              <a:buFontTx/>
              <a:buChar char="-"/>
            </a:pPr>
            <a:r>
              <a:rPr lang="en-GB" dirty="0" err="1"/>
              <a:t>actual_state_desc</a:t>
            </a:r>
            <a:r>
              <a:rPr lang="en-GB" dirty="0"/>
              <a:t> - actual operation mode of Automatic Tuning option</a:t>
            </a:r>
          </a:p>
          <a:p>
            <a:pPr marL="285750" indent="-285750">
              <a:buFontTx/>
              <a:buChar char="-"/>
            </a:pPr>
            <a:r>
              <a:rPr lang="en-GB" dirty="0" err="1"/>
              <a:t>reason_desc</a:t>
            </a:r>
            <a:r>
              <a:rPr lang="en-GB" dirty="0"/>
              <a:t> - Textual description of the reason why actual and desired state are different.  DISABLED (by system), QUERY_STORE_OFF, QUERY_STORE_READ_ONLY, NOT_SUPPORTED (Enterprise Only Feature)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6444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Query STORE AUTOMATIC TUNING!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1379" y="1951630"/>
            <a:ext cx="86663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New DMV </a:t>
            </a:r>
            <a:r>
              <a:rPr lang="en-GB" dirty="0" err="1"/>
              <a:t>dm_db_tuning_recommendations</a:t>
            </a:r>
            <a:r>
              <a:rPr lang="en-GB" dirty="0"/>
              <a:t> </a:t>
            </a:r>
          </a:p>
          <a:p>
            <a:pPr marL="285750" indent="-285750">
              <a:buFontTx/>
              <a:buChar char="-"/>
            </a:pPr>
            <a:r>
              <a:rPr lang="en-GB" dirty="0"/>
              <a:t>Column ‘state’ contains a JSON document which contains 2 fields</a:t>
            </a:r>
          </a:p>
          <a:p>
            <a:pPr marL="285750" indent="-285750">
              <a:buFontTx/>
              <a:buChar char="-"/>
            </a:pPr>
            <a:r>
              <a:rPr lang="en-GB" dirty="0"/>
              <a:t>Field </a:t>
            </a:r>
            <a:r>
              <a:rPr lang="en-GB" dirty="0" err="1"/>
              <a:t>currentValue</a:t>
            </a:r>
            <a:r>
              <a:rPr lang="en-GB" dirty="0"/>
              <a:t> for the recommendation </a:t>
            </a:r>
          </a:p>
          <a:p>
            <a:pPr marL="285750" indent="-285750">
              <a:buFontTx/>
              <a:buChar char="-"/>
            </a:pPr>
            <a:r>
              <a:rPr lang="en-GB" dirty="0"/>
              <a:t>   Active (not yet applied, can be applied manually)</a:t>
            </a:r>
          </a:p>
          <a:p>
            <a:pPr marL="285750" indent="-285750">
              <a:buFontTx/>
              <a:buChar char="-"/>
            </a:pPr>
            <a:r>
              <a:rPr lang="en-GB" dirty="0"/>
              <a:t>   Verifying (applied and internal verification process compares performance of the forced plan with the regressed plan)</a:t>
            </a:r>
          </a:p>
          <a:p>
            <a:pPr marL="285750" indent="-285750">
              <a:buFontTx/>
              <a:buChar char="-"/>
            </a:pPr>
            <a:r>
              <a:rPr lang="en-GB" dirty="0"/>
              <a:t>  Success (successfully applied)</a:t>
            </a:r>
          </a:p>
          <a:p>
            <a:pPr marL="285750" indent="-285750">
              <a:buFontTx/>
              <a:buChar char="-"/>
            </a:pPr>
            <a:r>
              <a:rPr lang="en-GB" dirty="0"/>
              <a:t> Reverted (Recommendation is reverted because there are no significant performance gains)</a:t>
            </a:r>
          </a:p>
          <a:p>
            <a:pPr marL="285750" indent="-285750">
              <a:buFontTx/>
              <a:buChar char="-"/>
            </a:pPr>
            <a:r>
              <a:rPr lang="en-GB" dirty="0"/>
              <a:t>  Expired (Can no longer be applied)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9436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Query STORE AUTOMATIC TUNING!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1379" y="1951630"/>
            <a:ext cx="866632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Field reason for the current state of the recommendation </a:t>
            </a:r>
          </a:p>
          <a:p>
            <a:pPr marL="285750" indent="-285750">
              <a:buFontTx/>
              <a:buChar char="-"/>
            </a:pPr>
            <a:r>
              <a:rPr lang="en-GB" dirty="0" err="1"/>
              <a:t>SchemaChanged</a:t>
            </a:r>
            <a:r>
              <a:rPr lang="en-GB" dirty="0"/>
              <a:t>, </a:t>
            </a:r>
            <a:r>
              <a:rPr lang="en-GB" dirty="0" err="1"/>
              <a:t>StatisticsChanged</a:t>
            </a:r>
            <a:r>
              <a:rPr lang="en-GB" dirty="0"/>
              <a:t> – stats changed on a reference table</a:t>
            </a:r>
          </a:p>
          <a:p>
            <a:pPr marL="285750" indent="-285750">
              <a:buFontTx/>
              <a:buChar char="-"/>
            </a:pPr>
            <a:r>
              <a:rPr lang="en-GB" dirty="0" err="1"/>
              <a:t>ForcingFailed</a:t>
            </a:r>
            <a:r>
              <a:rPr lang="en-GB" dirty="0"/>
              <a:t> – check </a:t>
            </a:r>
            <a:r>
              <a:rPr lang="en-GB" dirty="0" err="1"/>
              <a:t>last_force_failure_reason</a:t>
            </a:r>
            <a:r>
              <a:rPr lang="en-GB" dirty="0"/>
              <a:t> in </a:t>
            </a:r>
            <a:r>
              <a:rPr lang="en-GB" dirty="0" err="1"/>
              <a:t>sys.query_store_plan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(ONLINE_INDEX_BUILD,TIME_OUT,HINT_CONFLICT,NO_INDEX,VIEW_COMPILE_FAILED)</a:t>
            </a:r>
          </a:p>
          <a:p>
            <a:pPr marL="285750" indent="-285750">
              <a:buFontTx/>
              <a:buChar char="-"/>
            </a:pPr>
            <a:r>
              <a:rPr lang="en-GB" dirty="0" err="1"/>
              <a:t>AutomaticTuningOptionDisabled</a:t>
            </a:r>
            <a:r>
              <a:rPr lang="en-GB" dirty="0"/>
              <a:t> – FORCE_LAST_GOOD_PLAN option is disabled by the user during verification  </a:t>
            </a:r>
          </a:p>
          <a:p>
            <a:pPr marL="285750" indent="-285750">
              <a:buFontTx/>
              <a:buChar char="-"/>
            </a:pPr>
            <a:r>
              <a:rPr lang="en-GB" dirty="0" err="1"/>
              <a:t>UnsupportedStatementType</a:t>
            </a:r>
            <a:r>
              <a:rPr lang="en-GB" dirty="0"/>
              <a:t> e.g. cursors/INSERT BULK</a:t>
            </a:r>
          </a:p>
          <a:p>
            <a:pPr marL="285750" indent="-285750">
              <a:buFontTx/>
              <a:buChar char="-"/>
            </a:pPr>
            <a:r>
              <a:rPr lang="en-GB" dirty="0" err="1"/>
              <a:t>LastGoodPlanForced</a:t>
            </a:r>
            <a:r>
              <a:rPr lang="en-GB" dirty="0"/>
              <a:t> – Recommendation successfully applied</a:t>
            </a:r>
          </a:p>
          <a:p>
            <a:pPr marL="285750" indent="-285750">
              <a:buFontTx/>
              <a:buChar char="-"/>
            </a:pPr>
            <a:r>
              <a:rPr lang="en-GB" dirty="0" err="1"/>
              <a:t>AutomaticTuningOptionNotEnabled</a:t>
            </a:r>
            <a:r>
              <a:rPr lang="en-GB" dirty="0"/>
              <a:t> - potential performance regression identified but FORCE_LAST_GOOD_PLAN option is not enabled</a:t>
            </a:r>
          </a:p>
          <a:p>
            <a:pPr marL="285750" indent="-285750">
              <a:buFontTx/>
              <a:buChar char="-"/>
            </a:pPr>
            <a:r>
              <a:rPr lang="en-GB" dirty="0" err="1"/>
              <a:t>VerificationAborted</a:t>
            </a:r>
            <a:r>
              <a:rPr lang="en-GB" dirty="0"/>
              <a:t> – Restart or Query Store </a:t>
            </a:r>
            <a:r>
              <a:rPr lang="en-GB" dirty="0" err="1"/>
              <a:t>cleanup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err="1"/>
              <a:t>VerificationForcedQueryRecompile</a:t>
            </a:r>
            <a:r>
              <a:rPr lang="en-GB" dirty="0"/>
              <a:t> - Query is recompiled because there is no significant performance improvement.</a:t>
            </a:r>
          </a:p>
          <a:p>
            <a:pPr marL="285750" indent="-285750">
              <a:buFontTx/>
              <a:buChar char="-"/>
            </a:pPr>
            <a:r>
              <a:rPr lang="en-GB" dirty="0" err="1"/>
              <a:t>PlanForcedByUser</a:t>
            </a:r>
            <a:r>
              <a:rPr lang="en-GB" dirty="0"/>
              <a:t>/</a:t>
            </a:r>
            <a:r>
              <a:rPr lang="en-GB" dirty="0" err="1"/>
              <a:t>PlanUnforcedByUser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6891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DMV ENHANCEMENTS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1379" y="1951630"/>
            <a:ext cx="86663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Enhanced DMV </a:t>
            </a:r>
            <a:r>
              <a:rPr lang="en-GB" dirty="0" err="1"/>
              <a:t>sys.dm_os_sys_info</a:t>
            </a:r>
            <a:r>
              <a:rPr lang="en-GB" dirty="0"/>
              <a:t> – New columns </a:t>
            </a:r>
            <a:r>
              <a:rPr lang="en-GB" dirty="0" err="1"/>
              <a:t>socket_count</a:t>
            </a:r>
            <a:r>
              <a:rPr lang="en-GB" dirty="0"/>
              <a:t>, </a:t>
            </a:r>
            <a:r>
              <a:rPr lang="en-GB" dirty="0" err="1"/>
              <a:t>cores_per_socket</a:t>
            </a:r>
            <a:r>
              <a:rPr lang="en-GB" dirty="0"/>
              <a:t>, </a:t>
            </a:r>
            <a:r>
              <a:rPr lang="en-GB" dirty="0" err="1"/>
              <a:t>numa_node_count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fr-FR" dirty="0"/>
              <a:t>New DMV </a:t>
            </a:r>
            <a:r>
              <a:rPr lang="fr-FR" dirty="0" err="1"/>
              <a:t>sys.dm_os_host_info</a:t>
            </a:r>
            <a:r>
              <a:rPr lang="fr-FR" dirty="0"/>
              <a:t> </a:t>
            </a:r>
            <a:r>
              <a:rPr lang="fr-FR" dirty="0" err="1"/>
              <a:t>rather</a:t>
            </a:r>
            <a:r>
              <a:rPr lang="fr-FR" dirty="0"/>
              <a:t> </a:t>
            </a:r>
            <a:r>
              <a:rPr lang="fr-FR" dirty="0" err="1"/>
              <a:t>than</a:t>
            </a:r>
            <a:r>
              <a:rPr lang="fr-FR" dirty="0"/>
              <a:t> </a:t>
            </a:r>
            <a:r>
              <a:rPr lang="pt-BR" dirty="0"/>
              <a:t>sys.dm_os_windows_info</a:t>
            </a: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 err="1"/>
              <a:t>Enhanced</a:t>
            </a:r>
            <a:r>
              <a:rPr lang="fr-FR" dirty="0"/>
              <a:t> DMV </a:t>
            </a:r>
            <a:r>
              <a:rPr lang="fr-FR" dirty="0" err="1"/>
              <a:t>sys.dm_db_file_space_usage</a:t>
            </a:r>
            <a:r>
              <a:rPr lang="fr-FR" dirty="0"/>
              <a:t> – New </a:t>
            </a:r>
            <a:r>
              <a:rPr lang="fr-FR" dirty="0" err="1"/>
              <a:t>column</a:t>
            </a:r>
            <a:r>
              <a:rPr lang="fr-FR" dirty="0"/>
              <a:t> </a:t>
            </a:r>
            <a:r>
              <a:rPr lang="fr-FR" dirty="0" err="1"/>
              <a:t>modified_extent_page_count</a:t>
            </a:r>
            <a:r>
              <a:rPr lang="fr-FR" dirty="0"/>
              <a:t> </a:t>
            </a:r>
            <a:r>
              <a:rPr lang="fr-FR" dirty="0" err="1"/>
              <a:t>useful</a:t>
            </a:r>
            <a:r>
              <a:rPr lang="fr-FR" dirty="0"/>
              <a:t> for </a:t>
            </a:r>
            <a:r>
              <a:rPr lang="fr-FR" dirty="0" err="1"/>
              <a:t>differential</a:t>
            </a:r>
            <a:r>
              <a:rPr lang="fr-FR" dirty="0"/>
              <a:t> backup size estimation </a:t>
            </a:r>
            <a:r>
              <a:rPr lang="fr-FR" dirty="0" err="1"/>
              <a:t>e.g</a:t>
            </a:r>
            <a:r>
              <a:rPr lang="fr-FR" dirty="0"/>
              <a:t> if </a:t>
            </a:r>
            <a:r>
              <a:rPr lang="fr-FR" dirty="0" err="1"/>
              <a:t>above</a:t>
            </a:r>
            <a:r>
              <a:rPr lang="fr-FR" dirty="0"/>
              <a:t> </a:t>
            </a:r>
            <a:r>
              <a:rPr lang="fr-FR" dirty="0" err="1"/>
              <a:t>threshold</a:t>
            </a:r>
            <a:r>
              <a:rPr lang="fr-FR" dirty="0"/>
              <a:t> (</a:t>
            </a:r>
            <a:r>
              <a:rPr lang="fr-FR" dirty="0" err="1"/>
              <a:t>say</a:t>
            </a:r>
            <a:r>
              <a:rPr lang="fr-FR" dirty="0"/>
              <a:t> 70-80%) </a:t>
            </a:r>
            <a:r>
              <a:rPr lang="fr-FR" dirty="0" err="1"/>
              <a:t>perform</a:t>
            </a:r>
            <a:r>
              <a:rPr lang="fr-FR" dirty="0"/>
              <a:t> a full backup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fr-FR" dirty="0"/>
              <a:t>New DMV </a:t>
            </a:r>
            <a:r>
              <a:rPr lang="fr-FR" dirty="0" err="1"/>
              <a:t>sys.dm_tran_version_store_space_usage</a:t>
            </a:r>
            <a:r>
              <a:rPr lang="fr-FR" dirty="0"/>
              <a:t> – </a:t>
            </a:r>
            <a:r>
              <a:rPr lang="fr-FR" dirty="0" err="1"/>
              <a:t>track</a:t>
            </a:r>
            <a:r>
              <a:rPr lang="fr-FR" dirty="0"/>
              <a:t> </a:t>
            </a:r>
            <a:r>
              <a:rPr lang="fr-FR" dirty="0" err="1"/>
              <a:t>tempdb</a:t>
            </a:r>
            <a:r>
              <a:rPr lang="fr-FR" dirty="0"/>
              <a:t> version store usage</a:t>
            </a:r>
          </a:p>
          <a:p>
            <a:pPr marL="285750" indent="-285750">
              <a:buFontTx/>
              <a:buChar char="-"/>
            </a:pPr>
            <a:r>
              <a:rPr lang="fr-FR" dirty="0"/>
              <a:t>New DMF </a:t>
            </a:r>
            <a:r>
              <a:rPr lang="fr-FR" dirty="0" err="1"/>
              <a:t>sys.dm_db_log_info</a:t>
            </a:r>
            <a:r>
              <a:rPr lang="fr-FR" dirty="0"/>
              <a:t> - show VLF info</a:t>
            </a:r>
          </a:p>
          <a:p>
            <a:pPr marL="285750" indent="-285750">
              <a:buFontTx/>
              <a:buChar char="-"/>
            </a:pPr>
            <a:r>
              <a:rPr lang="fr-FR" dirty="0"/>
              <a:t>New DMV </a:t>
            </a:r>
            <a:r>
              <a:rPr lang="fr-FR" dirty="0" err="1"/>
              <a:t>sys.dm_db_log_stats</a:t>
            </a:r>
            <a:r>
              <a:rPr lang="fr-FR" dirty="0"/>
              <a:t> - </a:t>
            </a:r>
            <a:r>
              <a:rPr lang="en-GB" dirty="0"/>
              <a:t>summary level attributes and information</a:t>
            </a: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/>
              <a:t>New DMF </a:t>
            </a:r>
            <a:r>
              <a:rPr lang="fr-FR" dirty="0" err="1"/>
              <a:t>sys.dm_db_stats_histogram</a:t>
            </a:r>
            <a:r>
              <a:rPr lang="fr-FR" dirty="0"/>
              <a:t> - examine </a:t>
            </a:r>
            <a:r>
              <a:rPr lang="fr-FR" dirty="0" err="1"/>
              <a:t>statistics</a:t>
            </a:r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66880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DMV ENHANCEMENTS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1379" y="1951630"/>
            <a:ext cx="86663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/>
              <a:t>New DMV </a:t>
            </a:r>
            <a:r>
              <a:rPr lang="fr-FR" dirty="0" err="1"/>
              <a:t>sys</a:t>
            </a:r>
            <a:r>
              <a:rPr lang="fr-FR" dirty="0"/>
              <a:t>. </a:t>
            </a:r>
            <a:r>
              <a:rPr lang="fr-FR" dirty="0" err="1"/>
              <a:t>index_resumable_operations</a:t>
            </a:r>
            <a:r>
              <a:rPr lang="fr-FR" dirty="0"/>
              <a:t> – </a:t>
            </a:r>
            <a:r>
              <a:rPr lang="fr-FR" dirty="0" err="1"/>
              <a:t>resumable</a:t>
            </a:r>
            <a:r>
              <a:rPr lang="fr-FR" dirty="0"/>
              <a:t> index </a:t>
            </a:r>
            <a:r>
              <a:rPr lang="fr-FR" dirty="0" err="1"/>
              <a:t>operations</a:t>
            </a:r>
            <a:endParaRPr lang="fr-FR" dirty="0"/>
          </a:p>
          <a:p>
            <a:pPr marL="285750" indent="-285750">
              <a:buFontTx/>
              <a:buChar char="-"/>
            </a:pPr>
            <a:r>
              <a:rPr lang="en-GB" dirty="0"/>
              <a:t>Needs either Legacy statistics profiling enabled i.e. SET STATISTICS XML ON/SET STATISTICS PROFILE ON/</a:t>
            </a:r>
            <a:r>
              <a:rPr lang="en-GB" dirty="0" err="1"/>
              <a:t>query_post_execution_showplan</a:t>
            </a:r>
            <a:r>
              <a:rPr lang="en-GB" dirty="0"/>
              <a:t> extended event</a:t>
            </a:r>
          </a:p>
          <a:p>
            <a:pPr marL="285750" indent="-285750">
              <a:buFontTx/>
              <a:buChar char="-"/>
            </a:pPr>
            <a:r>
              <a:rPr lang="en-GB" dirty="0"/>
              <a:t>Or Lightweight statistics profiling (available since 2014 SP2/2016) enabled i.e. trace flag 7412/</a:t>
            </a:r>
            <a:r>
              <a:rPr lang="en-GB" dirty="0" err="1"/>
              <a:t>query_thread_profile</a:t>
            </a:r>
            <a:r>
              <a:rPr lang="en-GB" dirty="0"/>
              <a:t> extended event</a:t>
            </a:r>
          </a:p>
          <a:p>
            <a:pPr marL="285750" indent="-285750">
              <a:buFontTx/>
              <a:buChar char="-"/>
            </a:pPr>
            <a:r>
              <a:rPr lang="en-GB" dirty="0"/>
              <a:t>In TPC-C workload tests, Lightweight statistics profiling 1.5-2% vs Legacy statistics profiling up to 90 percent overhead</a:t>
            </a:r>
          </a:p>
        </p:txBody>
      </p:sp>
    </p:spTree>
    <p:extLst>
      <p:ext uri="{BB962C8B-B14F-4D97-AF65-F5344CB8AC3E}">
        <p14:creationId xmlns:p14="http://schemas.microsoft.com/office/powerpoint/2010/main" val="3424768945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9D5"/>
      </a:lt2>
      <a:accent1>
        <a:srgbClr val="FB8C29"/>
      </a:accent1>
      <a:accent2>
        <a:srgbClr val="F2C351"/>
      </a:accent2>
      <a:accent3>
        <a:srgbClr val="D0CBA5"/>
      </a:accent3>
      <a:accent4>
        <a:srgbClr val="A2C476"/>
      </a:accent4>
      <a:accent5>
        <a:srgbClr val="57C293"/>
      </a:accent5>
      <a:accent6>
        <a:srgbClr val="06BFDE"/>
      </a:accent6>
      <a:hlink>
        <a:srgbClr val="FBAE29"/>
      </a:hlink>
      <a:folHlink>
        <a:srgbClr val="EDC47E"/>
      </a:folHlink>
    </a:clrScheme>
    <a:fontScheme name="Gallery">
      <a:majorFont>
        <a:latin typeface="Rockwell" panose="020606030202050204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BB5F5D82-B5E9-469E-A815-C655ED4AF24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11768</TotalTime>
  <Words>2866</Words>
  <Application>Microsoft Office PowerPoint</Application>
  <PresentationFormat>Widescreen</PresentationFormat>
  <Paragraphs>217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Calibri</vt:lpstr>
      <vt:lpstr>Rockwell</vt:lpstr>
      <vt:lpstr>Gallery</vt:lpstr>
      <vt:lpstr>SQL Server 2017 NEW FEATURES   </vt:lpstr>
      <vt:lpstr>DAVID WILLIAMS BIO</vt:lpstr>
      <vt:lpstr>PowerPoint Presentation</vt:lpstr>
      <vt:lpstr>PowerPoint Presentation</vt:lpstr>
      <vt:lpstr>Query STORE AUTOMATIC TUNING!</vt:lpstr>
      <vt:lpstr>Query STORE AUTOMATIC TUNING!</vt:lpstr>
      <vt:lpstr>Query STORE AUTOMATIC TUNING!</vt:lpstr>
      <vt:lpstr>DMV ENHANCEMENTS</vt:lpstr>
      <vt:lpstr>DMV ENHANCEMENTS</vt:lpstr>
      <vt:lpstr>ShoWPLAN ENHANCEMENTS</vt:lpstr>
      <vt:lpstr>Interleaved Execution for multi-statement T-SQL TVFs</vt:lpstr>
      <vt:lpstr>Adaptive joins for queries</vt:lpstr>
      <vt:lpstr>Adaptive joins for queries</vt:lpstr>
      <vt:lpstr>Resumable online index rebuild</vt:lpstr>
      <vt:lpstr>IN-MEMORY OLTP PERFORMANCE/AZURE SUPPORT</vt:lpstr>
      <vt:lpstr>Additional in-memory SQL Surface Area</vt:lpstr>
      <vt:lpstr>Always On Availability GroupS</vt:lpstr>
      <vt:lpstr>Always On Availability GroupS</vt:lpstr>
      <vt:lpstr>New CLR strict security</vt:lpstr>
      <vt:lpstr>Graph database queries</vt:lpstr>
      <vt:lpstr>Running Python scripts in SQL Server</vt:lpstr>
      <vt:lpstr>BULK INSERT directly from CSV files</vt:lpstr>
      <vt:lpstr>BONUS ITEMS</vt:lpstr>
      <vt:lpstr>BONUS ITEMS</vt:lpstr>
      <vt:lpstr>BONUS ITEMS</vt:lpstr>
      <vt:lpstr>SQL SERVER 2017 CU3</vt:lpstr>
      <vt:lpstr>SQL SERVER 2017 CU4</vt:lpstr>
      <vt:lpstr>SQL SERVER vNext (2018?)</vt:lpstr>
      <vt:lpstr>SQL SERVER vNext (2018?)</vt:lpstr>
      <vt:lpstr>SQL SERVER ALWAYS ENCRYPTED USING ENCLAVES</vt:lpstr>
      <vt:lpstr>References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Server on Linux </dc:title>
  <dc:creator>individual</dc:creator>
  <cp:lastModifiedBy>David John Williams</cp:lastModifiedBy>
  <cp:revision>112</cp:revision>
  <dcterms:created xsi:type="dcterms:W3CDTF">2017-04-16T19:05:53Z</dcterms:created>
  <dcterms:modified xsi:type="dcterms:W3CDTF">2018-03-14T05:37:08Z</dcterms:modified>
</cp:coreProperties>
</file>