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9"/>
  </p:notesMasterIdLst>
  <p:sldIdLst>
    <p:sldId id="256" r:id="rId2"/>
    <p:sldId id="283" r:id="rId3"/>
    <p:sldId id="278" r:id="rId4"/>
    <p:sldId id="257" r:id="rId5"/>
    <p:sldId id="265" r:id="rId6"/>
    <p:sldId id="258" r:id="rId7"/>
    <p:sldId id="259" r:id="rId8"/>
    <p:sldId id="260" r:id="rId9"/>
    <p:sldId id="261" r:id="rId10"/>
    <p:sldId id="262" r:id="rId11"/>
    <p:sldId id="263" r:id="rId12"/>
    <p:sldId id="292" r:id="rId13"/>
    <p:sldId id="266" r:id="rId14"/>
    <p:sldId id="264" r:id="rId15"/>
    <p:sldId id="291" r:id="rId16"/>
    <p:sldId id="267" r:id="rId17"/>
    <p:sldId id="269" r:id="rId18"/>
    <p:sldId id="268" r:id="rId19"/>
    <p:sldId id="279" r:id="rId20"/>
    <p:sldId id="280" r:id="rId21"/>
    <p:sldId id="281" r:id="rId22"/>
    <p:sldId id="295" r:id="rId23"/>
    <p:sldId id="306" r:id="rId24"/>
    <p:sldId id="271" r:id="rId25"/>
    <p:sldId id="282" r:id="rId26"/>
    <p:sldId id="299" r:id="rId27"/>
    <p:sldId id="300" r:id="rId28"/>
    <p:sldId id="277" r:id="rId29"/>
    <p:sldId id="303" r:id="rId30"/>
    <p:sldId id="276" r:id="rId31"/>
    <p:sldId id="301" r:id="rId32"/>
    <p:sldId id="304" r:id="rId33"/>
    <p:sldId id="305" r:id="rId34"/>
    <p:sldId id="302" r:id="rId35"/>
    <p:sldId id="275" r:id="rId36"/>
    <p:sldId id="288" r:id="rId37"/>
    <p:sldId id="314" r:id="rId38"/>
    <p:sldId id="294" r:id="rId39"/>
    <p:sldId id="298" r:id="rId40"/>
    <p:sldId id="293" r:id="rId41"/>
    <p:sldId id="310" r:id="rId42"/>
    <p:sldId id="308" r:id="rId43"/>
    <p:sldId id="309" r:id="rId44"/>
    <p:sldId id="311" r:id="rId45"/>
    <p:sldId id="297" r:id="rId46"/>
    <p:sldId id="315" r:id="rId47"/>
    <p:sldId id="316" r:id="rId4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1921" autoAdjust="0"/>
  </p:normalViewPr>
  <p:slideViewPr>
    <p:cSldViewPr snapToGrid="0">
      <p:cViewPr varScale="1">
        <p:scale>
          <a:sx n="62" d="100"/>
          <a:sy n="62" d="100"/>
        </p:scale>
        <p:origin x="828" y="44"/>
      </p:cViewPr>
      <p:guideLst/>
    </p:cSldViewPr>
  </p:slideViewPr>
  <p:notesTextViewPr>
    <p:cViewPr>
      <p:scale>
        <a:sx n="1" d="1"/>
        <a:sy n="1" d="1"/>
      </p:scale>
      <p:origin x="0" y="0"/>
    </p:cViewPr>
  </p:notesTextViewPr>
  <p:sorterViewPr>
    <p:cViewPr>
      <p:scale>
        <a:sx n="100" d="100"/>
        <a:sy n="100" d="100"/>
      </p:scale>
      <p:origin x="0" y="-1498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FFE407-EDAB-4B42-91ED-90C51EF6A39D}" type="datetimeFigureOut">
              <a:rPr lang="en-GB" smtClean="0"/>
              <a:t>23/01/2018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2B3F4-E4A3-42E9-879C-ACAA1B687747}" type="slidenum">
              <a:rPr lang="en-GB" smtClean="0"/>
              <a:t>‹#›</a:t>
            </a:fld>
            <a:endParaRPr lang="en-GB"/>
          </a:p>
        </p:txBody>
      </p:sp>
    </p:spTree>
    <p:extLst>
      <p:ext uri="{BB962C8B-B14F-4D97-AF65-F5344CB8AC3E}">
        <p14:creationId xmlns:p14="http://schemas.microsoft.com/office/powerpoint/2010/main" val="39893662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23:00,26:00,26:46,34:15</a:t>
            </a:r>
            <a:endParaRPr lang="en-GB" dirty="0"/>
          </a:p>
        </p:txBody>
      </p:sp>
      <p:sp>
        <p:nvSpPr>
          <p:cNvPr id="4" name="Slide Number Placeholder 3"/>
          <p:cNvSpPr>
            <a:spLocks noGrp="1"/>
          </p:cNvSpPr>
          <p:nvPr>
            <p:ph type="sldNum" sz="quarter" idx="10"/>
          </p:nvPr>
        </p:nvSpPr>
        <p:spPr/>
        <p:txBody>
          <a:bodyPr/>
          <a:lstStyle/>
          <a:p>
            <a:fld id="{5592B3F4-E4A3-42E9-879C-ACAA1B687747}" type="slidenum">
              <a:rPr lang="en-GB" smtClean="0"/>
              <a:t>16</a:t>
            </a:fld>
            <a:endParaRPr lang="en-GB"/>
          </a:p>
        </p:txBody>
      </p:sp>
    </p:spTree>
    <p:extLst>
      <p:ext uri="{BB962C8B-B14F-4D97-AF65-F5344CB8AC3E}">
        <p14:creationId xmlns:p14="http://schemas.microsoft.com/office/powerpoint/2010/main" val="3151827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E68264DF-0A5C-4835-8CF4-1B7226355ED2}"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651885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74423" y="802298"/>
            <a:ext cx="8637073" cy="2920713"/>
          </a:xfrm>
        </p:spPr>
        <p:txBody>
          <a:bodyPr bIns="0" anchor="b">
            <a:normAutofit/>
          </a:bodyPr>
          <a:lstStyle>
            <a:lvl1pPr algn="ctr">
              <a:defRPr sz="6600"/>
            </a:lvl1pPr>
          </a:lstStyle>
          <a:p>
            <a:r>
              <a:rPr lang="en-US"/>
              <a:t>Click to edit Master title style</a:t>
            </a:r>
            <a:endParaRPr lang="en-US" dirty="0"/>
          </a:p>
        </p:txBody>
      </p:sp>
      <p:sp>
        <p:nvSpPr>
          <p:cNvPr id="3" name="Subtitle 2"/>
          <p:cNvSpPr>
            <a:spLocks noGrp="1"/>
          </p:cNvSpPr>
          <p:nvPr>
            <p:ph type="subTitle" idx="1"/>
          </p:nvPr>
        </p:nvSpPr>
        <p:spPr>
          <a:xfrm>
            <a:off x="1774424" y="3724074"/>
            <a:ext cx="8637072" cy="977621"/>
          </a:xfrm>
        </p:spPr>
        <p:txBody>
          <a:bodyPr tIns="91440" bIns="91440">
            <a:normAutofit/>
          </a:bodyPr>
          <a:lstStyle>
            <a:lvl1pPr marL="0" indent="0" algn="ctr">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1/23/2018</a:t>
            </a:fld>
            <a:endParaRPr lang="en-US" dirty="0"/>
          </a:p>
        </p:txBody>
      </p:sp>
      <p:sp>
        <p:nvSpPr>
          <p:cNvPr id="5" name="Footer Placeholder 4"/>
          <p:cNvSpPr>
            <a:spLocks noGrp="1"/>
          </p:cNvSpPr>
          <p:nvPr>
            <p:ph type="ftr" sz="quarter" idx="11"/>
          </p:nvPr>
        </p:nvSpPr>
        <p:spPr>
          <a:xfrm>
            <a:off x="1451579" y="329307"/>
            <a:ext cx="5626774" cy="309201"/>
          </a:xfrm>
        </p:spPr>
        <p:txBody>
          <a:bodyPr/>
          <a:lstStyle/>
          <a:p>
            <a:endParaRPr lang="en-US" dirty="0"/>
          </a:p>
        </p:txBody>
      </p:sp>
      <p:sp>
        <p:nvSpPr>
          <p:cNvPr id="6" name="Slide Number Placeholder 5"/>
          <p:cNvSpPr>
            <a:spLocks noGrp="1"/>
          </p:cNvSpPr>
          <p:nvPr>
            <p:ph type="sldNum" sz="quarter" idx="12"/>
          </p:nvPr>
        </p:nvSpPr>
        <p:spPr>
          <a:xfrm>
            <a:off x="476834" y="798973"/>
            <a:ext cx="811019" cy="503578"/>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27052"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518654"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74423" y="1756130"/>
            <a:ext cx="8643154" cy="1969007"/>
          </a:xfrm>
        </p:spPr>
        <p:txBody>
          <a:bodyPr anchor="b">
            <a:normAutofit/>
          </a:bodyPr>
          <a:lstStyle>
            <a:lvl1pPr algn="ctr">
              <a:defRPr sz="3600"/>
            </a:lvl1pPr>
          </a:lstStyle>
          <a:p>
            <a:r>
              <a:rPr lang="en-US"/>
              <a:t>Click to edit Master title style</a:t>
            </a:r>
            <a:endParaRPr lang="en-US" dirty="0"/>
          </a:p>
        </p:txBody>
      </p:sp>
      <p:sp>
        <p:nvSpPr>
          <p:cNvPr id="3" name="Text Placeholder 2"/>
          <p:cNvSpPr>
            <a:spLocks noGrp="1"/>
          </p:cNvSpPr>
          <p:nvPr>
            <p:ph type="body" idx="1"/>
          </p:nvPr>
        </p:nvSpPr>
        <p:spPr>
          <a:xfrm>
            <a:off x="1774423" y="3725137"/>
            <a:ext cx="8643154" cy="1093987"/>
          </a:xfrm>
        </p:spPr>
        <p:txBody>
          <a:bodyPr tIns="91440">
            <a:normAutofit/>
          </a:bodyPr>
          <a:lstStyle>
            <a:lvl1pPr marL="0" indent="0" algn="ctr">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1/23/2018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293577"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488654" cy="34485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54140" y="2017343"/>
            <a:ext cx="4488654" cy="34415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295603"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488794"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47191" y="2824269"/>
            <a:ext cx="4488794"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56025" y="2023003"/>
            <a:ext cx="4488794"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56025" y="2821491"/>
            <a:ext cx="4488794"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1/23/2018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1/23/2018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2961967" cy="2406518"/>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4730324" y="798974"/>
            <a:ext cx="6012470"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2961967"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7477387" y="482170"/>
            <a:ext cx="4074533" cy="5149101"/>
            <a:chOff x="7477387" y="482170"/>
            <a:chExt cx="4074533" cy="5149101"/>
          </a:xfrm>
        </p:grpSpPr>
        <p:sp>
          <p:nvSpPr>
            <p:cNvPr id="18" name="Rectangle 17"/>
            <p:cNvSpPr/>
            <p:nvPr/>
          </p:nvSpPr>
          <p:spPr>
            <a:xfrm>
              <a:off x="7477387" y="482170"/>
              <a:ext cx="4074533" cy="5149101"/>
            </a:xfrm>
            <a:prstGeom prst="rect">
              <a:avLst/>
            </a:prstGeom>
            <a:blipFill dpi="0" rotWithShape="1">
              <a:blip r:embed="rId2">
                <a:alphaModFix amt="30000"/>
              </a:blip>
              <a:srcRect/>
              <a:tile tx="0" ty="0" sx="100000" sy="100000" flip="none" algn="ctr"/>
            </a:blip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extrusionH="76200" contourW="12700" prstMaterial="matte">
              <a:bevelT w="152400" h="50800" prst="softRound"/>
              <a:extrusionClr>
                <a:schemeClr val="tx2"/>
              </a:extrusionClr>
              <a:contourClr>
                <a:schemeClr val="bg2"/>
              </a:contourClr>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90446" y="812506"/>
              <a:ext cx="3450289" cy="4466452"/>
            </a:xfrm>
            <a:prstGeom prst="rect">
              <a:avLst/>
            </a:prstGeom>
            <a:gradFill>
              <a:gsLst>
                <a:gs pos="0">
                  <a:srgbClr val="DADADA"/>
                </a:gs>
                <a:gs pos="100000">
                  <a:srgbClr val="FFFFFE"/>
                </a:gs>
              </a:gsLst>
              <a:lin ang="16200000" scaled="0"/>
            </a:gradFill>
            <a:ln w="38100" cmpd="sng">
              <a:solidFill>
                <a:schemeClr val="tx2">
                  <a:lumMod val="25000"/>
                </a:schemeClr>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2"/>
            <a:ext cx="5532328" cy="1922299"/>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50000"/>
              <a:lumOff val="50000"/>
              <a:alpha val="80000"/>
            </a:schemeClr>
          </a:solidFill>
          <a:ln w="9525" cap="sq">
            <a:noFill/>
            <a:miter lim="800000"/>
          </a:ln>
          <a:effectLst/>
        </p:spPr>
        <p:txBody>
          <a:bodyPr vert="horz" lIns="91440" tIns="45720" rIns="91440" bIns="45720" rtlCol="0" anchor="t">
            <a:normAutofit/>
          </a:bodyPr>
          <a:lstStyle>
            <a:lvl1pPr>
              <a:defRPr lang="en-US" sz="3200" dirty="0"/>
            </a:lvl1pPr>
          </a:lstStyle>
          <a:p>
            <a:pPr lvl="0" algn="ctr"/>
            <a:r>
              <a:rPr lang="en-US"/>
              <a:t>Click icon to add picture</a:t>
            </a:r>
            <a:endParaRPr lang="en-US" dirty="0"/>
          </a:p>
        </p:txBody>
      </p:sp>
      <p:sp>
        <p:nvSpPr>
          <p:cNvPr id="4" name="Text Placeholder 3"/>
          <p:cNvSpPr>
            <a:spLocks noGrp="1"/>
          </p:cNvSpPr>
          <p:nvPr>
            <p:ph type="body" sz="half" idx="2"/>
          </p:nvPr>
        </p:nvSpPr>
        <p:spPr>
          <a:xfrm>
            <a:off x="1450329" y="3059600"/>
            <a:ext cx="5524404" cy="2090134"/>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1/23/2018</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51579" y="804519"/>
            <a:ext cx="9291215" cy="104923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29121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242079"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1/23/2018</a:t>
            </a:fld>
            <a:endParaRPr lang="en-US" dirty="0"/>
          </a:p>
        </p:txBody>
      </p:sp>
      <p:sp>
        <p:nvSpPr>
          <p:cNvPr id="5" name="Footer Placeholder 4"/>
          <p:cNvSpPr>
            <a:spLocks noGrp="1"/>
          </p:cNvSpPr>
          <p:nvPr>
            <p:ph type="ftr" sz="quarter" idx="3"/>
          </p:nvPr>
        </p:nvSpPr>
        <p:spPr>
          <a:xfrm>
            <a:off x="1451579" y="329307"/>
            <a:ext cx="5626774"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sp>
        <p:nvSpPr>
          <p:cNvPr id="9" name="Rectangle 8"/>
          <p:cNvSpPr/>
          <p:nvPr/>
        </p:nvSpPr>
        <p:spPr>
          <a:xfrm>
            <a:off x="0" y="3622291"/>
            <a:ext cx="12192000" cy="2505984"/>
          </a:xfrm>
          <a:prstGeom prst="rect">
            <a:avLst/>
          </a:prstGeom>
          <a:gradFill flip="none" rotWithShape="1">
            <a:gsLst>
              <a:gs pos="0">
                <a:schemeClr val="bg2">
                  <a:alpha val="0"/>
                </a:schemeClr>
              </a:gs>
              <a:gs pos="100000">
                <a:schemeClr val="bg2">
                  <a:alpha val="80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Picture 9"/>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a:xfrm>
            <a:off x="0" y="6129338"/>
            <a:ext cx="12192000" cy="742950"/>
          </a:xfrm>
          <a:prstGeom prst="rect">
            <a:avLst/>
          </a:prstGeom>
        </p:spPr>
      </p:pic>
      <p:cxnSp>
        <p:nvCxnSpPr>
          <p:cNvPr id="12" name="Straight Connector 11"/>
          <p:cNvCxnSpPr/>
          <p:nvPr/>
        </p:nvCxnSpPr>
        <p:spPr>
          <a:xfrm>
            <a:off x="0" y="6138142"/>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lnSpc>
          <a:spcPct val="90000"/>
        </a:lnSpc>
        <a:spcBef>
          <a:spcPct val="0"/>
        </a:spcBef>
        <a:buNone/>
        <a:defRPr sz="3200" b="0" i="0" kern="1200" cap="all">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hyperlink" Target="http://sqlserveronlinuxbackup.com/sql-server-linux-how/"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channel9.msdn.com/Shows/Data-Exposed/SQL-Server-on-Linux-Sneak-Peak"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hyperlink" Target="https://docs.microsoft.com/en-us/sql/linux/sql-server-linux-release-notes" TargetMode="External"/><Relationship Id="rId5" Type="http://schemas.openxmlformats.org/officeDocument/2006/relationships/hyperlink" Target="https://channel9.msdn.com/Shows/Data-Exposed/SQL-Server-on-Linux-The-HOW-PART-2" TargetMode="External"/><Relationship Id="rId4" Type="http://schemas.openxmlformats.org/officeDocument/2006/relationships/hyperlink" Target="https://channel9.msdn.com/Shows/Data-Exposed/SQL-Server-on-Linux-The-HOW"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mooth1.co.uk/installs/dbinstalls.html#5.6.5" TargetMode="External"/><Relationship Id="rId2" Type="http://schemas.openxmlformats.org/officeDocument/2006/relationships/hyperlink" Target="http://smooth1.co.uk/"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s://blogs.msdn.microsoft.com/bobsql/2017/01/05/sql-server-on-linux-elf-and-pe-images-just-work/https:/blogs.msdn.microsoft.com/bobsql/2017/01/24/sql-server-on-linux-debugging-elf-and-pe-images-dbgbridge/" TargetMode="External"/><Relationship Id="rId2" Type="http://schemas.openxmlformats.org/officeDocument/2006/relationships/hyperlink" Target="https://en.wikipedia.org/wiki/LLVM" TargetMode="External"/><Relationship Id="rId1" Type="http://schemas.openxmlformats.org/officeDocument/2006/relationships/slideLayout" Target="../slideLayouts/slideLayout7.xml"/><Relationship Id="rId4" Type="http://schemas.openxmlformats.org/officeDocument/2006/relationships/hyperlink" Target="https://blogs.msdn.microsoft.com/bobsql/2017/01/29/sql-server-on-linux-an-lldb-debugging-tal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hyperlink" Target="https://blogs.msdn.microsoft.com/bobsql/2017/03/27/sql-server-on-linux-core-minidumps-and-breakpad/" TargetMode="Externa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hyperlink" Target="https://qconlondon.com/london-2017/presentation/sql-server-linux-will-it-perform-or-not" TargetMode="Externa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ww.microsoft.com/en-us/sql-server/sql-license-migration?wt.mc_id=AID627568_QSG_SCL_206687" TargetMode="Externa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hyperlink" Target="https://blogs.msdn.microsoft.com/ssis/2017/06/16/odbc-is-supported-in-ssis-on-linux-ssis-helsinki-ctp2-1-refresh/" TargetMode="External"/><Relationship Id="rId2" Type="http://schemas.openxmlformats.org/officeDocument/2006/relationships/hyperlink" Target="https://blogs.msdn.microsoft.com/ssis/2017/05/17/ssis-helsinki-is-available-in-sql-server-vnext-ctp2-1/" TargetMode="Externa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hyperlink" Target="https://docs.microsoft.com/en-us/sql/linux/sql-server-linux-ssis-known-issues#components" TargetMode="Externa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hyperlink" Target="https://github.com/Microsoft/dbfs" TargetMode="External"/><Relationship Id="rId2" Type="http://schemas.openxmlformats.org/officeDocument/2006/relationships/hyperlink" Target="https://github.com/Microsoft/sql-xplat-cli"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www.smooth1.co.uk/installs/dbinstalls.html#7.2.2" TargetMode="External"/><Relationship Id="rId2" Type="http://schemas.openxmlformats.org/officeDocument/2006/relationships/hyperlink" Target="https://github.com/Microsoft/sqlopsstudio/issues/293" TargetMode="External"/><Relationship Id="rId1" Type="http://schemas.openxmlformats.org/officeDocument/2006/relationships/slideLayout" Target="../slideLayouts/slideLayout2.xml"/><Relationship Id="rId5" Type="http://schemas.openxmlformats.org/officeDocument/2006/relationships/hyperlink" Target="http://www.smooth1.co.uk/installs/dbinstalls.html#3.1.23" TargetMode="External"/><Relationship Id="rId4" Type="http://schemas.openxmlformats.org/officeDocument/2006/relationships/hyperlink" Target="http://www.smooth1.co.uk/installs/dbinstalls.html#8.1.3"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www.smooth1.co.uk/installs/dbinstalls.html#3.1.23"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hyperlink" Target="https://docs.microsoft.com/en-us/sql/sql-operations-studio/download" TargetMode="External"/><Relationship Id="rId2" Type="http://schemas.openxmlformats.org/officeDocument/2006/relationships/hyperlink" Target="https://blogs.technet.microsoft.com/dataplatforminsider/2017/11/15/announcing-sql-operations-studio-for-preview/"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sqlcommunity.slack.com/"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mooth1.co.uk/security/CPU_issues.html" TargetMode="External"/><Relationship Id="rId2" Type="http://schemas.openxmlformats.org/officeDocument/2006/relationships/hyperlink" Target="https://blogs.msdn.microsoft.com/sql_server_team/making-parallelism-waits-actionable/?utm_source=dlvr.it&amp;utm_medium=twitter" TargetMode="External"/><Relationship Id="rId1" Type="http://schemas.openxmlformats.org/officeDocument/2006/relationships/slideLayout" Target="../slideLayouts/slideLayout2.xml"/><Relationship Id="rId4" Type="http://schemas.openxmlformats.org/officeDocument/2006/relationships/hyperlink" Target="https://support.microsoft.com/en-us/help/4052987/cumulative-update-3-for-sql-server-2017"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s://twitter.com/JoeSackMSFT" TargetMode="External"/><Relationship Id="rId2" Type="http://schemas.openxmlformats.org/officeDocument/2006/relationships/hyperlink" Target="https://github.com/joesackmsft/Conferences/blob/master/PASSSummit2017/Intelligent-QP.pdf"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https://github.com/Microsoft/mssql-monitoring"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hyperlink" Target="https://gist.github.com/jsturdevant/4339fbe5e1bb4c145369"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s://en.wikipedia.org/wiki/Midori_(operating_system)" TargetMode="External"/><Relationship Id="rId2" Type="http://schemas.openxmlformats.org/officeDocument/2006/relationships/hyperlink" Target="https://blogs.msdn.microsoft.com/slavao/2016/12/20/sql-server-on-linux-aka-project-helsinki-story-behind-the-idea/"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SQL Server on Linux </a:t>
            </a:r>
          </a:p>
        </p:txBody>
      </p:sp>
      <p:sp>
        <p:nvSpPr>
          <p:cNvPr id="3" name="Subtitle 2"/>
          <p:cNvSpPr>
            <a:spLocks noGrp="1"/>
          </p:cNvSpPr>
          <p:nvPr>
            <p:ph type="subTitle" idx="1"/>
          </p:nvPr>
        </p:nvSpPr>
        <p:spPr/>
        <p:txBody>
          <a:bodyPr/>
          <a:lstStyle/>
          <a:p>
            <a:r>
              <a:rPr lang="en-GB" dirty="0"/>
              <a:t>SQL Server 2017 goes cross platform!</a:t>
            </a:r>
          </a:p>
        </p:txBody>
      </p:sp>
    </p:spTree>
    <p:extLst>
      <p:ext uri="{BB962C8B-B14F-4D97-AF65-F5344CB8AC3E}">
        <p14:creationId xmlns:p14="http://schemas.microsoft.com/office/powerpoint/2010/main" val="19850776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1579" y="804519"/>
            <a:ext cx="9291215" cy="528981"/>
          </a:xfrm>
        </p:spPr>
        <p:txBody>
          <a:bodyPr>
            <a:normAutofit fontScale="90000"/>
          </a:bodyPr>
          <a:lstStyle/>
          <a:p>
            <a:r>
              <a:rPr lang="en-GB" dirty="0" err="1"/>
              <a:t>DrawBRIDGE</a:t>
            </a:r>
            <a:endParaRPr lang="en-GB" dirty="0"/>
          </a:p>
        </p:txBody>
      </p:sp>
      <p:pic>
        <p:nvPicPr>
          <p:cNvPr id="4" name="Picture 3"/>
          <p:cNvPicPr>
            <a:picLocks noChangeAspect="1"/>
          </p:cNvPicPr>
          <p:nvPr/>
        </p:nvPicPr>
        <p:blipFill>
          <a:blip r:embed="rId2"/>
          <a:stretch>
            <a:fillRect/>
          </a:stretch>
        </p:blipFill>
        <p:spPr>
          <a:xfrm>
            <a:off x="2956530" y="1333500"/>
            <a:ext cx="6568470" cy="4724400"/>
          </a:xfrm>
          <a:prstGeom prst="rect">
            <a:avLst/>
          </a:prstGeom>
        </p:spPr>
      </p:pic>
    </p:spTree>
    <p:extLst>
      <p:ext uri="{BB962C8B-B14F-4D97-AF65-F5344CB8AC3E}">
        <p14:creationId xmlns:p14="http://schemas.microsoft.com/office/powerpoint/2010/main" val="13215699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IntroduCING</a:t>
            </a:r>
            <a:r>
              <a:rPr lang="en-GB" dirty="0"/>
              <a:t> SQLOSV2</a:t>
            </a:r>
          </a:p>
        </p:txBody>
      </p:sp>
      <p:pic>
        <p:nvPicPr>
          <p:cNvPr id="4" name="Picture 3"/>
          <p:cNvPicPr>
            <a:picLocks noChangeAspect="1"/>
          </p:cNvPicPr>
          <p:nvPr/>
        </p:nvPicPr>
        <p:blipFill>
          <a:blip r:embed="rId2"/>
          <a:stretch>
            <a:fillRect/>
          </a:stretch>
        </p:blipFill>
        <p:spPr>
          <a:xfrm>
            <a:off x="661229" y="1638299"/>
            <a:ext cx="10869542" cy="4386625"/>
          </a:xfrm>
          <a:prstGeom prst="rect">
            <a:avLst/>
          </a:prstGeom>
        </p:spPr>
      </p:pic>
    </p:spTree>
    <p:extLst>
      <p:ext uri="{BB962C8B-B14F-4D97-AF65-F5344CB8AC3E}">
        <p14:creationId xmlns:p14="http://schemas.microsoft.com/office/powerpoint/2010/main" val="30798266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87D67EB-0312-47FC-AFDD-F6C4747C3884}"/>
              </a:ext>
            </a:extLst>
          </p:cNvPr>
          <p:cNvPicPr>
            <a:picLocks noChangeAspect="1"/>
          </p:cNvPicPr>
          <p:nvPr/>
        </p:nvPicPr>
        <p:blipFill>
          <a:blip r:embed="rId2"/>
          <a:stretch>
            <a:fillRect/>
          </a:stretch>
        </p:blipFill>
        <p:spPr>
          <a:xfrm>
            <a:off x="3530991" y="562708"/>
            <a:ext cx="6201507" cy="5084805"/>
          </a:xfrm>
          <a:prstGeom prst="rect">
            <a:avLst/>
          </a:prstGeom>
        </p:spPr>
      </p:pic>
    </p:spTree>
    <p:extLst>
      <p:ext uri="{BB962C8B-B14F-4D97-AF65-F5344CB8AC3E}">
        <p14:creationId xmlns:p14="http://schemas.microsoft.com/office/powerpoint/2010/main" val="40016441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42900" y="161927"/>
            <a:ext cx="11430000" cy="5934074"/>
          </a:xfrm>
          <a:prstGeom prst="rect">
            <a:avLst/>
          </a:prstGeom>
        </p:spPr>
      </p:pic>
    </p:spTree>
    <p:extLst>
      <p:ext uri="{BB962C8B-B14F-4D97-AF65-F5344CB8AC3E}">
        <p14:creationId xmlns:p14="http://schemas.microsoft.com/office/powerpoint/2010/main" val="12249095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7453" y="815926"/>
            <a:ext cx="10775852" cy="3970318"/>
          </a:xfrm>
          <a:prstGeom prst="rect">
            <a:avLst/>
          </a:prstGeom>
          <a:noFill/>
        </p:spPr>
        <p:txBody>
          <a:bodyPr wrap="square" rtlCol="0">
            <a:spAutoFit/>
          </a:bodyPr>
          <a:lstStyle/>
          <a:p>
            <a:pPr marL="285750" indent="-285750">
              <a:buFontTx/>
              <a:buChar char="-"/>
            </a:pPr>
            <a:r>
              <a:rPr lang="en-GB" dirty="0">
                <a:hlinkClick r:id="rId2"/>
              </a:rPr>
              <a:t>http://sqlserveronlinuxbackup.com/sql-server-linux-how/</a:t>
            </a:r>
            <a:endParaRPr lang="en-GB" dirty="0"/>
          </a:p>
          <a:p>
            <a:pPr marL="285750" indent="-285750">
              <a:buFontTx/>
              <a:buChar char="-"/>
            </a:pPr>
            <a:endParaRPr lang="en-GB" dirty="0"/>
          </a:p>
          <a:p>
            <a:pPr marL="285750" indent="-285750">
              <a:buFontTx/>
              <a:buChar char="-"/>
            </a:pPr>
            <a:r>
              <a:rPr lang="en-GB" dirty="0"/>
              <a:t>The merge of SQLOS and Library OS (Drawbridge) into SQLPAL is NOT complete, confirmed last week by Travis Wright!</a:t>
            </a:r>
          </a:p>
          <a:p>
            <a:pPr marL="285750" indent="-285750">
              <a:buFontTx/>
              <a:buChar char="-"/>
            </a:pPr>
            <a:endParaRPr lang="en-GB" dirty="0"/>
          </a:p>
          <a:p>
            <a:pPr marL="285750" indent="-285750">
              <a:buFontTx/>
              <a:buChar char="-"/>
            </a:pPr>
            <a:r>
              <a:rPr lang="en-GB" dirty="0"/>
              <a:t>There are actually 2 copies of SQLOS involved at the moment!</a:t>
            </a:r>
          </a:p>
          <a:p>
            <a:pPr marL="285750" indent="-285750">
              <a:buFontTx/>
              <a:buChar char="-"/>
            </a:pPr>
            <a:endParaRPr lang="en-GB" dirty="0"/>
          </a:p>
          <a:p>
            <a:pPr marL="285750" indent="-285750">
              <a:buFontTx/>
              <a:buChar char="-"/>
            </a:pPr>
            <a:r>
              <a:rPr lang="en-GB" dirty="0"/>
              <a:t>The SQLOS in SQL Server uses the Win32 API to call down into SQLPAL</a:t>
            </a:r>
          </a:p>
          <a:p>
            <a:pPr marL="285750" indent="-285750">
              <a:buFontTx/>
              <a:buChar char="-"/>
            </a:pPr>
            <a:endParaRPr lang="en-GB" dirty="0"/>
          </a:p>
          <a:p>
            <a:pPr marL="285750" indent="-285750">
              <a:buFontTx/>
              <a:buChar char="-"/>
            </a:pPr>
            <a:r>
              <a:rPr lang="en-GB" dirty="0"/>
              <a:t>The SQLOS in the SQLPAL layer called the Host Extension</a:t>
            </a:r>
          </a:p>
          <a:p>
            <a:pPr marL="285750" indent="-285750">
              <a:buFontTx/>
              <a:buChar char="-"/>
            </a:pPr>
            <a:endParaRPr lang="en-GB" dirty="0"/>
          </a:p>
          <a:p>
            <a:pPr marL="285750" indent="-285750">
              <a:buFontTx/>
              <a:buChar char="-"/>
            </a:pPr>
            <a:r>
              <a:rPr lang="en-GB" dirty="0"/>
              <a:t>The core of SQLPAL (Threads and memory management_ use SQLOS functionality rather than Drawbridge functionality.</a:t>
            </a:r>
          </a:p>
          <a:p>
            <a:endParaRPr lang="en-GB" dirty="0"/>
          </a:p>
        </p:txBody>
      </p:sp>
    </p:spTree>
    <p:extLst>
      <p:ext uri="{BB962C8B-B14F-4D97-AF65-F5344CB8AC3E}">
        <p14:creationId xmlns:p14="http://schemas.microsoft.com/office/powerpoint/2010/main" val="7790709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7453" y="815926"/>
            <a:ext cx="10775852" cy="4801314"/>
          </a:xfrm>
          <a:prstGeom prst="rect">
            <a:avLst/>
          </a:prstGeom>
          <a:noFill/>
        </p:spPr>
        <p:txBody>
          <a:bodyPr wrap="square" rtlCol="0">
            <a:spAutoFit/>
          </a:bodyPr>
          <a:lstStyle/>
          <a:p>
            <a:pPr marL="285750" indent="-285750">
              <a:buFontTx/>
              <a:buChar char="-"/>
            </a:pPr>
            <a:r>
              <a:rPr lang="en-GB" dirty="0"/>
              <a:t>Core SQL Code is the same binary, SQL Server just runs including Service Packs!</a:t>
            </a:r>
          </a:p>
          <a:p>
            <a:pPr marL="285750" indent="-285750">
              <a:buFontTx/>
              <a:buChar char="-"/>
            </a:pPr>
            <a:endParaRPr lang="en-GB" dirty="0"/>
          </a:p>
          <a:p>
            <a:pPr marL="285750" indent="-285750">
              <a:buFontTx/>
              <a:buChar char="-"/>
            </a:pPr>
            <a:r>
              <a:rPr lang="en-GB" dirty="0"/>
              <a:t>Machines need 3.25GB </a:t>
            </a:r>
            <a:r>
              <a:rPr lang="en-GB"/>
              <a:t>memory minimum.</a:t>
            </a:r>
            <a:endParaRPr lang="en-GB" dirty="0"/>
          </a:p>
          <a:p>
            <a:endParaRPr lang="en-GB" dirty="0"/>
          </a:p>
          <a:p>
            <a:pPr marL="285750" indent="-285750">
              <a:buFontTx/>
              <a:buChar char="-"/>
            </a:pPr>
            <a:r>
              <a:rPr lang="en-GB" dirty="0"/>
              <a:t>PAL (Platform Abstraction Layer) provides same API for calls down to the OS</a:t>
            </a:r>
          </a:p>
          <a:p>
            <a:pPr marL="285750" indent="-285750">
              <a:buFontTx/>
              <a:buChar char="-"/>
            </a:pPr>
            <a:endParaRPr lang="en-GB" dirty="0"/>
          </a:p>
          <a:p>
            <a:pPr marL="285750" indent="-285750">
              <a:buFontTx/>
              <a:buChar char="-"/>
            </a:pPr>
            <a:r>
              <a:rPr lang="en-GB" dirty="0"/>
              <a:t>Under the PAL is a Host Extension, one for Windows, one for Linux</a:t>
            </a:r>
          </a:p>
          <a:p>
            <a:pPr marL="285750" indent="-285750">
              <a:buFontTx/>
              <a:buChar char="-"/>
            </a:pPr>
            <a:endParaRPr lang="en-GB" dirty="0"/>
          </a:p>
          <a:p>
            <a:pPr marL="285750" indent="-285750">
              <a:buFontTx/>
              <a:buChar char="-"/>
            </a:pPr>
            <a:r>
              <a:rPr lang="en-GB" dirty="0"/>
              <a:t>If code running in SQL Server which is performance critical needs to call Linux it can do that directly  (‘</a:t>
            </a:r>
            <a:r>
              <a:rPr lang="en-GB" dirty="0" err="1"/>
              <a:t>FastPath</a:t>
            </a:r>
            <a:r>
              <a:rPr lang="en-GB" dirty="0"/>
              <a:t>’) with a very small amount of assembler via the SOS direct APIs to setup the stack correctly and process the result. </a:t>
            </a:r>
          </a:p>
          <a:p>
            <a:endParaRPr lang="en-GB" dirty="0"/>
          </a:p>
          <a:p>
            <a:pPr marL="285750" indent="-285750">
              <a:buFontTx/>
              <a:buChar char="-"/>
            </a:pPr>
            <a:r>
              <a:rPr lang="en-GB" dirty="0"/>
              <a:t>An example where this has been done is the disk IO path.  There is a small amount of conversion code left to convert from Windows scatter/gather input structure to Linux vectored IO structure.  Other disk IO types don’t require any conversions or allocations.</a:t>
            </a:r>
          </a:p>
          <a:p>
            <a:pPr marL="285750" indent="-285750">
              <a:buFontTx/>
              <a:buChar char="-"/>
            </a:pPr>
            <a:endParaRPr lang="en-GB" dirty="0"/>
          </a:p>
          <a:p>
            <a:pPr marL="285750" indent="-285750">
              <a:buFontTx/>
              <a:buChar char="-"/>
            </a:pPr>
            <a:r>
              <a:rPr lang="en-GB" dirty="0"/>
              <a:t>read/</a:t>
            </a:r>
            <a:r>
              <a:rPr lang="en-GB" dirty="0" err="1"/>
              <a:t>writefile</a:t>
            </a:r>
            <a:r>
              <a:rPr lang="en-GB" dirty="0"/>
              <a:t> Direct OS call, I/O Completion marked in host extension,SQLOSv2 picks up </a:t>
            </a:r>
          </a:p>
        </p:txBody>
      </p:sp>
    </p:spTree>
    <p:extLst>
      <p:ext uri="{BB962C8B-B14F-4D97-AF65-F5344CB8AC3E}">
        <p14:creationId xmlns:p14="http://schemas.microsoft.com/office/powerpoint/2010/main" val="15183724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LINKS</a:t>
            </a:r>
          </a:p>
        </p:txBody>
      </p:sp>
      <p:sp>
        <p:nvSpPr>
          <p:cNvPr id="4" name="TextBox 3"/>
          <p:cNvSpPr txBox="1"/>
          <p:nvPr/>
        </p:nvSpPr>
        <p:spPr>
          <a:xfrm>
            <a:off x="1451579" y="2053883"/>
            <a:ext cx="9985455" cy="2585323"/>
          </a:xfrm>
          <a:prstGeom prst="rect">
            <a:avLst/>
          </a:prstGeom>
          <a:noFill/>
        </p:spPr>
        <p:txBody>
          <a:bodyPr wrap="square" rtlCol="0">
            <a:spAutoFit/>
          </a:bodyPr>
          <a:lstStyle/>
          <a:p>
            <a:r>
              <a:rPr lang="en-GB" dirty="0">
                <a:hlinkClick r:id="rId3"/>
              </a:rPr>
              <a:t>https://channel9.msdn.com/Shows/Data-Exposed/SQL-Server-on-Linux-Sneak-Peak</a:t>
            </a:r>
            <a:endParaRPr lang="en-GB" dirty="0"/>
          </a:p>
          <a:p>
            <a:endParaRPr lang="en-GB" dirty="0"/>
          </a:p>
          <a:p>
            <a:r>
              <a:rPr lang="en-GB" dirty="0">
                <a:hlinkClick r:id="rId4"/>
              </a:rPr>
              <a:t>https://channel9.msdn.com/Shows/Data-Exposed/SQL-Server-on-Linux-The-HOW</a:t>
            </a:r>
            <a:endParaRPr lang="en-GB" dirty="0"/>
          </a:p>
          <a:p>
            <a:endParaRPr lang="en-GB" dirty="0"/>
          </a:p>
          <a:p>
            <a:r>
              <a:rPr lang="en-GB" dirty="0">
                <a:hlinkClick r:id="rId5"/>
              </a:rPr>
              <a:t>https://channel9.msdn.com/Shows/Data-Exposed/SQL-Server-on-Linux-The-HOW-PART-2</a:t>
            </a:r>
            <a:endParaRPr lang="en-GB" dirty="0"/>
          </a:p>
          <a:p>
            <a:endParaRPr lang="en-GB" dirty="0"/>
          </a:p>
          <a:p>
            <a:r>
              <a:rPr lang="en-GB" dirty="0">
                <a:hlinkClick r:id="rId6"/>
              </a:rPr>
              <a:t>https://docs.microsoft.com/en-us/sql/linux/sql-server-linux-release-notes</a:t>
            </a:r>
            <a:r>
              <a:rPr lang="en-GB" dirty="0"/>
              <a:t>  - Includes known limitations</a:t>
            </a:r>
          </a:p>
          <a:p>
            <a:endParaRPr lang="en-GB" dirty="0"/>
          </a:p>
        </p:txBody>
      </p:sp>
    </p:spTree>
    <p:extLst>
      <p:ext uri="{BB962C8B-B14F-4D97-AF65-F5344CB8AC3E}">
        <p14:creationId xmlns:p14="http://schemas.microsoft.com/office/powerpoint/2010/main" val="6266609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51560" y="777240"/>
            <a:ext cx="10469880" cy="3693319"/>
          </a:xfrm>
          <a:prstGeom prst="rect">
            <a:avLst/>
          </a:prstGeom>
          <a:noFill/>
        </p:spPr>
        <p:txBody>
          <a:bodyPr wrap="square" rtlCol="0">
            <a:spAutoFit/>
          </a:bodyPr>
          <a:lstStyle/>
          <a:p>
            <a:r>
              <a:rPr lang="en-GB" dirty="0"/>
              <a:t>Supported platforms are:</a:t>
            </a:r>
          </a:p>
          <a:p>
            <a:endParaRPr lang="en-GB" dirty="0"/>
          </a:p>
          <a:p>
            <a:pPr marL="285750" indent="-285750">
              <a:buFontTx/>
              <a:buChar char="-"/>
            </a:pPr>
            <a:r>
              <a:rPr lang="en-GB" dirty="0"/>
              <a:t>Red Hat Enterprise Linux 7.3/7.4 Workstation, Server, and Desktop</a:t>
            </a:r>
          </a:p>
          <a:p>
            <a:pPr marL="285750" indent="-285750">
              <a:buFontTx/>
              <a:buChar char="-"/>
            </a:pPr>
            <a:r>
              <a:rPr lang="fr-FR" dirty="0"/>
              <a:t>SUSE Enterprise Linux Server v12 SP2</a:t>
            </a:r>
          </a:p>
          <a:p>
            <a:pPr marL="285750" indent="-285750">
              <a:buFontTx/>
              <a:buChar char="-"/>
            </a:pPr>
            <a:r>
              <a:rPr lang="en-GB" dirty="0"/>
              <a:t>Ubuntu 16.04LTS</a:t>
            </a:r>
          </a:p>
          <a:p>
            <a:pPr marL="285750" indent="-285750">
              <a:buFontTx/>
              <a:buChar char="-"/>
            </a:pPr>
            <a:r>
              <a:rPr lang="en-GB" dirty="0"/>
              <a:t>Docker Engine 1.8+ on Windows, Mac, or Linux</a:t>
            </a:r>
          </a:p>
          <a:p>
            <a:endParaRPr lang="en-GB" dirty="0"/>
          </a:p>
          <a:p>
            <a:r>
              <a:rPr lang="en-GB" dirty="0"/>
              <a:t>Installation guide in release notes or </a:t>
            </a:r>
          </a:p>
          <a:p>
            <a:endParaRPr lang="en-GB" dirty="0"/>
          </a:p>
          <a:p>
            <a:r>
              <a:rPr lang="en-GB" dirty="0">
                <a:hlinkClick r:id="rId2"/>
              </a:rPr>
              <a:t>http://smooth1.co.uk</a:t>
            </a:r>
            <a:r>
              <a:rPr lang="en-GB" dirty="0"/>
              <a:t> -&gt;“Database product installation FAQ” (</a:t>
            </a:r>
            <a:r>
              <a:rPr lang="en-GB" dirty="0">
                <a:hlinkClick r:id="rId3"/>
              </a:rPr>
              <a:t>http://smooth1.co.uk/installs/dbinstalls.html#5.6.5</a:t>
            </a:r>
            <a:r>
              <a:rPr lang="en-GB" dirty="0"/>
              <a:t> )</a:t>
            </a:r>
          </a:p>
          <a:p>
            <a:endParaRPr lang="en-GB" dirty="0">
              <a:hlinkClick r:id="rId2"/>
            </a:endParaRPr>
          </a:p>
          <a:p>
            <a:endParaRPr lang="en-GB" dirty="0"/>
          </a:p>
        </p:txBody>
      </p:sp>
    </p:spTree>
    <p:extLst>
      <p:ext uri="{BB962C8B-B14F-4D97-AF65-F5344CB8AC3E}">
        <p14:creationId xmlns:p14="http://schemas.microsoft.com/office/powerpoint/2010/main" val="29391370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533400"/>
            <a:ext cx="10896600" cy="5909310"/>
          </a:xfrm>
          <a:prstGeom prst="rect">
            <a:avLst/>
          </a:prstGeom>
          <a:noFill/>
        </p:spPr>
        <p:txBody>
          <a:bodyPr wrap="square" rtlCol="0">
            <a:spAutoFit/>
          </a:bodyPr>
          <a:lstStyle/>
          <a:p>
            <a:pPr marL="285750" indent="-285750">
              <a:buFontTx/>
              <a:buChar char="-"/>
            </a:pPr>
            <a:r>
              <a:rPr lang="en-GB" dirty="0"/>
              <a:t>Backups/Restores are cross platform as is </a:t>
            </a:r>
            <a:r>
              <a:rPr lang="en-GB" dirty="0" err="1"/>
              <a:t>deattach</a:t>
            </a:r>
            <a:r>
              <a:rPr lang="en-GB" dirty="0"/>
              <a:t> and attach</a:t>
            </a:r>
          </a:p>
          <a:p>
            <a:pPr marL="285750" indent="-285750">
              <a:buFontTx/>
              <a:buChar char="-"/>
            </a:pPr>
            <a:endParaRPr lang="en-GB" dirty="0"/>
          </a:p>
          <a:p>
            <a:pPr marL="285750" indent="-285750">
              <a:buFontTx/>
              <a:buChar char="-"/>
            </a:pPr>
            <a:r>
              <a:rPr lang="en-GB" dirty="0"/>
              <a:t>Clustering (FCI) on Linux us supported via Linux clustering software called Pacemaker– other clustering software is being considered for support.</a:t>
            </a:r>
          </a:p>
          <a:p>
            <a:pPr marL="285750" indent="-285750">
              <a:buFontTx/>
              <a:buChar char="-"/>
            </a:pPr>
            <a:endParaRPr lang="en-GB" dirty="0"/>
          </a:p>
          <a:p>
            <a:pPr marL="285750" indent="-285750">
              <a:buFontTx/>
              <a:buChar char="-"/>
            </a:pPr>
            <a:r>
              <a:rPr lang="en-GB" dirty="0"/>
              <a:t>Availability Groups can be done across platforms!</a:t>
            </a:r>
          </a:p>
          <a:p>
            <a:pPr marL="285750" indent="-285750">
              <a:buFontTx/>
              <a:buChar char="-"/>
            </a:pPr>
            <a:endParaRPr lang="en-GB" dirty="0"/>
          </a:p>
          <a:p>
            <a:pPr marL="285750" indent="-285750" eaLnBrk="0" fontAlgn="base" hangingPunct="0">
              <a:spcBef>
                <a:spcPct val="0"/>
              </a:spcBef>
              <a:spcAft>
                <a:spcPct val="0"/>
              </a:spcAft>
              <a:buFontTx/>
              <a:buChar char="-"/>
            </a:pPr>
            <a:r>
              <a:rPr lang="en-US" altLang="en-US" dirty="0"/>
              <a:t>CREATE AVAILABILITY GROUP [ag1]  WITH (DB_FAILOVER = ON, CLUSTER_TYPE = NONE)</a:t>
            </a:r>
          </a:p>
          <a:p>
            <a:pPr marL="285750" indent="-285750" eaLnBrk="0" fontAlgn="base" hangingPunct="0">
              <a:spcBef>
                <a:spcPct val="0"/>
              </a:spcBef>
              <a:spcAft>
                <a:spcPct val="0"/>
              </a:spcAft>
              <a:buFontTx/>
              <a:buChar char="-"/>
            </a:pPr>
            <a:r>
              <a:rPr lang="en-US" altLang="en-US" dirty="0"/>
              <a:t>Cluster Types are</a:t>
            </a:r>
          </a:p>
          <a:p>
            <a:pPr marL="285750" indent="-285750" eaLnBrk="0" fontAlgn="base" hangingPunct="0">
              <a:spcBef>
                <a:spcPct val="0"/>
              </a:spcBef>
              <a:spcAft>
                <a:spcPct val="0"/>
              </a:spcAft>
              <a:buFontTx/>
              <a:buChar char="-"/>
            </a:pPr>
            <a:r>
              <a:rPr lang="en-US" altLang="en-US" dirty="0"/>
              <a:t>WSFC – Windows/Windows cluster (Windows clustering)</a:t>
            </a:r>
          </a:p>
          <a:p>
            <a:pPr marL="285750" indent="-285750" eaLnBrk="0" fontAlgn="base" hangingPunct="0">
              <a:spcBef>
                <a:spcPct val="0"/>
              </a:spcBef>
              <a:spcAft>
                <a:spcPct val="0"/>
              </a:spcAft>
              <a:buFontTx/>
              <a:buChar char="-"/>
            </a:pPr>
            <a:r>
              <a:rPr lang="en-US" altLang="en-US" dirty="0"/>
              <a:t>EXTERNAL Linux/Linux cluster (Linux clustering)</a:t>
            </a:r>
          </a:p>
          <a:p>
            <a:pPr marL="285750" indent="-285750" eaLnBrk="0" fontAlgn="base" hangingPunct="0">
              <a:spcBef>
                <a:spcPct val="0"/>
              </a:spcBef>
              <a:spcAft>
                <a:spcPct val="0"/>
              </a:spcAft>
              <a:buFontTx/>
              <a:buChar char="-"/>
            </a:pPr>
            <a:r>
              <a:rPr lang="en-US" altLang="en-US" dirty="0"/>
              <a:t>NONE – (Windows/Linux, no cluster!)</a:t>
            </a:r>
          </a:p>
          <a:p>
            <a:pPr marL="285750" indent="-285750" eaLnBrk="0" fontAlgn="base" hangingPunct="0">
              <a:spcBef>
                <a:spcPct val="0"/>
              </a:spcBef>
              <a:spcAft>
                <a:spcPct val="0"/>
              </a:spcAft>
              <a:buFontTx/>
              <a:buChar char="-"/>
            </a:pPr>
            <a:endParaRPr lang="en-US" altLang="en-US" dirty="0"/>
          </a:p>
          <a:p>
            <a:pPr marL="285750" indent="-285750">
              <a:buFontTx/>
              <a:buChar char="-"/>
            </a:pPr>
            <a:r>
              <a:rPr lang="en-GB" dirty="0"/>
              <a:t>Do NOT use T-SQL command for AG failover for Windows/Linux or Linux/Linux– use pacemaker commands!</a:t>
            </a:r>
          </a:p>
          <a:p>
            <a:pPr marL="285750" indent="-285750">
              <a:buFontTx/>
              <a:buChar char="-"/>
            </a:pPr>
            <a:r>
              <a:rPr lang="en-GB" dirty="0"/>
              <a:t>HA is not supported (no automatic failover) between platforms as there is no cross platform cluster.</a:t>
            </a:r>
          </a:p>
          <a:p>
            <a:pPr marL="285750" indent="-285750">
              <a:buFontTx/>
              <a:buChar char="-"/>
            </a:pPr>
            <a:r>
              <a:rPr lang="en-GB" dirty="0"/>
              <a:t>Can be used for migration to Linux</a:t>
            </a:r>
          </a:p>
          <a:p>
            <a:pPr marL="285750" indent="-285750">
              <a:buFontTx/>
              <a:buChar char="-"/>
            </a:pPr>
            <a:r>
              <a:rPr lang="en-GB" dirty="0"/>
              <a:t>The Availability Group Listener and Read Only Routing is supported</a:t>
            </a:r>
          </a:p>
          <a:p>
            <a:pPr marL="285750" indent="-285750">
              <a:buFontTx/>
              <a:buChar char="-"/>
            </a:pPr>
            <a:endParaRPr lang="en-GB" dirty="0"/>
          </a:p>
          <a:p>
            <a:pPr marL="285750" indent="-285750">
              <a:buFontTx/>
              <a:buChar char="-"/>
            </a:pPr>
            <a:r>
              <a:rPr lang="en-GB" dirty="0"/>
              <a:t>AD Authentication IS possible to Linux, a Linux machine can join a domain via Kerberos</a:t>
            </a:r>
          </a:p>
          <a:p>
            <a:pPr marL="285750" indent="-285750">
              <a:buFontTx/>
              <a:buChar char="-"/>
            </a:pPr>
            <a:endParaRPr lang="en-GB" dirty="0"/>
          </a:p>
        </p:txBody>
      </p:sp>
    </p:spTree>
    <p:extLst>
      <p:ext uri="{BB962C8B-B14F-4D97-AF65-F5344CB8AC3E}">
        <p14:creationId xmlns:p14="http://schemas.microsoft.com/office/powerpoint/2010/main" val="24235142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655093"/>
            <a:ext cx="10508776" cy="4801314"/>
          </a:xfrm>
          <a:prstGeom prst="rect">
            <a:avLst/>
          </a:prstGeom>
          <a:noFill/>
        </p:spPr>
        <p:txBody>
          <a:bodyPr wrap="square" rtlCol="0">
            <a:spAutoFit/>
          </a:bodyPr>
          <a:lstStyle/>
          <a:p>
            <a:pPr marL="285750" indent="-285750">
              <a:buFontTx/>
              <a:buChar char="-"/>
            </a:pPr>
            <a:r>
              <a:rPr lang="en-GB" dirty="0"/>
              <a:t>Use SSMS 17.0 RTM or higher, 17.4 is latest/SSDT 17.0 RTM or higher,17.3(?) to manage</a:t>
            </a:r>
          </a:p>
          <a:p>
            <a:endParaRPr lang="en-GB" dirty="0"/>
          </a:p>
          <a:p>
            <a:pPr marL="285750" indent="-285750">
              <a:buFontTx/>
              <a:buChar char="-"/>
            </a:pPr>
            <a:r>
              <a:rPr lang="en-GB" dirty="0"/>
              <a:t>Compilation on Linux is done via LLVM based tool set (compiler, </a:t>
            </a:r>
            <a:r>
              <a:rPr lang="en-GB" dirty="0" err="1"/>
              <a:t>libc</a:t>
            </a:r>
            <a:r>
              <a:rPr lang="en-GB" dirty="0"/>
              <a:t>++ </a:t>
            </a:r>
            <a:r>
              <a:rPr lang="en-GB" dirty="0" err="1"/>
              <a:t>impl</a:t>
            </a:r>
            <a:r>
              <a:rPr lang="en-GB" dirty="0"/>
              <a:t>, debugger) </a:t>
            </a:r>
            <a:r>
              <a:rPr lang="en-GB" dirty="0">
                <a:hlinkClick r:id="rId2"/>
              </a:rPr>
              <a:t>https://en.wikipedia.org/wiki/LLVM</a:t>
            </a:r>
            <a:r>
              <a:rPr lang="en-GB" dirty="0"/>
              <a:t> not </a:t>
            </a:r>
            <a:r>
              <a:rPr lang="en-GB" dirty="0" err="1"/>
              <a:t>gcc</a:t>
            </a:r>
            <a:r>
              <a:rPr lang="en-GB" dirty="0"/>
              <a:t>!</a:t>
            </a:r>
          </a:p>
          <a:p>
            <a:endParaRPr lang="en-GB" dirty="0"/>
          </a:p>
          <a:p>
            <a:pPr marL="285750" indent="-285750">
              <a:buFontTx/>
              <a:buChar char="-"/>
            </a:pPr>
            <a:r>
              <a:rPr lang="en-GB" dirty="0"/>
              <a:t>Debugging is done via LLDB using </a:t>
            </a:r>
            <a:r>
              <a:rPr lang="en-GB" dirty="0" err="1"/>
              <a:t>dbgbridge</a:t>
            </a:r>
            <a:r>
              <a:rPr lang="en-GB" dirty="0"/>
              <a:t> to debug the mix of WinPE and Linux ELF code </a:t>
            </a:r>
          </a:p>
          <a:p>
            <a:pPr marL="285750" indent="-285750">
              <a:buFontTx/>
              <a:buChar char="-"/>
            </a:pPr>
            <a:endParaRPr lang="en-GB" dirty="0">
              <a:hlinkClick r:id="rId3"/>
            </a:endParaRPr>
          </a:p>
          <a:p>
            <a:pPr marL="285750" indent="-285750">
              <a:buFontTx/>
              <a:buChar char="-"/>
            </a:pPr>
            <a:r>
              <a:rPr lang="en-GB" dirty="0">
                <a:hlinkClick r:id="rId3"/>
              </a:rPr>
              <a:t>https://blogs.msdn.microsoft.com/bobsql/2017/01/05/sql-server-on-linux-elf-and-pe-images-just-work/</a:t>
            </a:r>
          </a:p>
          <a:p>
            <a:endParaRPr lang="en-GB" dirty="0">
              <a:hlinkClick r:id="rId3"/>
            </a:endParaRPr>
          </a:p>
          <a:p>
            <a:pPr marL="285750" indent="-285750">
              <a:buFontTx/>
              <a:buChar char="-"/>
            </a:pPr>
            <a:r>
              <a:rPr lang="en-GB" dirty="0">
                <a:hlinkClick r:id="rId3"/>
              </a:rPr>
              <a:t>https://blogs.msdn.microsoft.com/bobsql/2017/01/24/sql-server-on-linux-debugging-elf-and-pe-images-dbgbridge/</a:t>
            </a:r>
            <a:endParaRPr lang="en-GB" dirty="0"/>
          </a:p>
          <a:p>
            <a:pPr marL="285750" indent="-285750">
              <a:buFontTx/>
              <a:buChar char="-"/>
            </a:pPr>
            <a:endParaRPr lang="en-GB" dirty="0"/>
          </a:p>
          <a:p>
            <a:pPr marL="285750" indent="-285750">
              <a:buFontTx/>
              <a:buChar char="-"/>
            </a:pPr>
            <a:r>
              <a:rPr lang="en-GB" dirty="0"/>
              <a:t>Microsoft hit some limits with LLDB an fed the changes back to the community </a:t>
            </a:r>
            <a:r>
              <a:rPr lang="en-GB" dirty="0">
                <a:hlinkClick r:id="rId4"/>
              </a:rPr>
              <a:t>https://blogs.msdn.microsoft.com/bobsql/2017/01/29/sql-server-on-linux-an-lldb-debugging-tale/</a:t>
            </a:r>
            <a:endParaRPr lang="en-GB" dirty="0"/>
          </a:p>
          <a:p>
            <a:endParaRPr lang="en-GB" dirty="0"/>
          </a:p>
        </p:txBody>
      </p:sp>
    </p:spTree>
    <p:extLst>
      <p:ext uri="{BB962C8B-B14F-4D97-AF65-F5344CB8AC3E}">
        <p14:creationId xmlns:p14="http://schemas.microsoft.com/office/powerpoint/2010/main" val="33973038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DAVID WILLIAMS BIO</a:t>
            </a:r>
          </a:p>
        </p:txBody>
      </p:sp>
      <p:sp>
        <p:nvSpPr>
          <p:cNvPr id="3" name="TextBox 2"/>
          <p:cNvSpPr txBox="1"/>
          <p:nvPr/>
        </p:nvSpPr>
        <p:spPr>
          <a:xfrm>
            <a:off x="1651379" y="1951630"/>
            <a:ext cx="8666328" cy="2862322"/>
          </a:xfrm>
          <a:prstGeom prst="rect">
            <a:avLst/>
          </a:prstGeom>
          <a:noFill/>
        </p:spPr>
        <p:txBody>
          <a:bodyPr wrap="square" rtlCol="0">
            <a:spAutoFit/>
          </a:bodyPr>
          <a:lstStyle/>
          <a:p>
            <a:r>
              <a:rPr lang="en-GB" dirty="0"/>
              <a:t>David is a cross product DBA (SQL Server, DB2, Oracle, Informix, Sybase) who has worked for 25 years as a DBA for both private, local/central government customers including a Fortune 50 investment bank. Certifications include MCSE Data Platform/Data Management and Analytics as well as certifications in all the other products. </a:t>
            </a:r>
          </a:p>
          <a:p>
            <a:endParaRPr lang="en-GB" dirty="0"/>
          </a:p>
          <a:p>
            <a:r>
              <a:rPr lang="en-GB" dirty="0"/>
              <a:t>David is also an IBM Champion and </a:t>
            </a:r>
            <a:r>
              <a:rPr lang="en-GB"/>
              <a:t>has started his </a:t>
            </a:r>
            <a:r>
              <a:rPr lang="en-GB" dirty="0"/>
              <a:t>own company Blue Rose Quantum Consulting.</a:t>
            </a:r>
          </a:p>
          <a:p>
            <a:endParaRPr lang="en-GB" dirty="0"/>
          </a:p>
          <a:p>
            <a:endParaRPr lang="en-GB" dirty="0"/>
          </a:p>
        </p:txBody>
      </p:sp>
    </p:spTree>
    <p:extLst>
      <p:ext uri="{BB962C8B-B14F-4D97-AF65-F5344CB8AC3E}">
        <p14:creationId xmlns:p14="http://schemas.microsoft.com/office/powerpoint/2010/main" val="20333598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GETTING A MINIDUMP ON LINUX PART 1</a:t>
            </a:r>
          </a:p>
        </p:txBody>
      </p:sp>
      <p:sp>
        <p:nvSpPr>
          <p:cNvPr id="3" name="TextBox 2"/>
          <p:cNvSpPr txBox="1"/>
          <p:nvPr/>
        </p:nvSpPr>
        <p:spPr>
          <a:xfrm>
            <a:off x="2033516" y="2074460"/>
            <a:ext cx="7806520" cy="2308324"/>
          </a:xfrm>
          <a:prstGeom prst="rect">
            <a:avLst/>
          </a:prstGeom>
          <a:noFill/>
        </p:spPr>
        <p:txBody>
          <a:bodyPr wrap="square" rtlCol="0">
            <a:spAutoFit/>
          </a:bodyPr>
          <a:lstStyle/>
          <a:p>
            <a:pPr marL="285750" indent="-285750">
              <a:buFontTx/>
              <a:buChar char="-"/>
            </a:pPr>
            <a:r>
              <a:rPr lang="en-GB" dirty="0"/>
              <a:t>On Windows the </a:t>
            </a:r>
            <a:r>
              <a:rPr lang="en-GB"/>
              <a:t>minidump</a:t>
            </a:r>
            <a:r>
              <a:rPr lang="en-GB" dirty="0"/>
              <a:t> works as follows </a:t>
            </a:r>
            <a:r>
              <a:rPr lang="en-GB" dirty="0" err="1"/>
              <a:t>SQLDumper</a:t>
            </a:r>
            <a:r>
              <a:rPr lang="en-GB" dirty="0"/>
              <a:t>-&gt;dbghlp.dll-&gt;</a:t>
            </a:r>
            <a:r>
              <a:rPr lang="en-GB" dirty="0" err="1"/>
              <a:t>MiniDumpWriteDump</a:t>
            </a:r>
            <a:r>
              <a:rPr lang="en-GB" dirty="0"/>
              <a:t> function </a:t>
            </a:r>
          </a:p>
          <a:p>
            <a:pPr marL="285750" indent="-285750">
              <a:buFontTx/>
              <a:buChar char="-"/>
            </a:pPr>
            <a:r>
              <a:rPr lang="en-GB" dirty="0" err="1"/>
              <a:t>MiniDumpWriteDump</a:t>
            </a:r>
            <a:r>
              <a:rPr lang="en-GB" dirty="0"/>
              <a:t> function includes a </a:t>
            </a:r>
            <a:r>
              <a:rPr lang="en-GB" dirty="0" err="1"/>
              <a:t>callback</a:t>
            </a:r>
            <a:r>
              <a:rPr lang="en-GB" dirty="0"/>
              <a:t> which tells the dump which threads and memory should be included</a:t>
            </a:r>
          </a:p>
          <a:p>
            <a:pPr marL="285750" indent="-285750">
              <a:buFontTx/>
              <a:buChar char="-"/>
            </a:pPr>
            <a:r>
              <a:rPr lang="en-GB" dirty="0"/>
              <a:t>Linux will normally dump the WHOLE memory for a faulting process (core dump)</a:t>
            </a:r>
          </a:p>
          <a:p>
            <a:pPr marL="285750" indent="-285750">
              <a:buFontTx/>
              <a:buChar char="-"/>
            </a:pPr>
            <a:r>
              <a:rPr lang="en-GB" dirty="0"/>
              <a:t>Microsoft is using </a:t>
            </a:r>
            <a:r>
              <a:rPr lang="en-GB" dirty="0" err="1"/>
              <a:t>Breakpad</a:t>
            </a:r>
            <a:r>
              <a:rPr lang="en-GB" dirty="0"/>
              <a:t> – client library to produce a dump</a:t>
            </a:r>
          </a:p>
          <a:p>
            <a:pPr marL="285750" indent="-285750">
              <a:buFontTx/>
              <a:buChar char="-"/>
            </a:pPr>
            <a:endParaRPr lang="en-GB" dirty="0"/>
          </a:p>
        </p:txBody>
      </p:sp>
    </p:spTree>
    <p:extLst>
      <p:ext uri="{BB962C8B-B14F-4D97-AF65-F5344CB8AC3E}">
        <p14:creationId xmlns:p14="http://schemas.microsoft.com/office/powerpoint/2010/main" val="37745006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GETTING A MINIDUMP ON LINUX PART 2</a:t>
            </a:r>
          </a:p>
        </p:txBody>
      </p:sp>
      <p:sp>
        <p:nvSpPr>
          <p:cNvPr id="3" name="TextBox 2"/>
          <p:cNvSpPr txBox="1"/>
          <p:nvPr/>
        </p:nvSpPr>
        <p:spPr>
          <a:xfrm>
            <a:off x="1446663" y="2374710"/>
            <a:ext cx="9771797" cy="3139321"/>
          </a:xfrm>
          <a:prstGeom prst="rect">
            <a:avLst/>
          </a:prstGeom>
          <a:noFill/>
        </p:spPr>
        <p:txBody>
          <a:bodyPr wrap="square" rtlCol="0">
            <a:spAutoFit/>
          </a:bodyPr>
          <a:lstStyle/>
          <a:p>
            <a:pPr marL="285750" indent="-285750">
              <a:buFontTx/>
              <a:buChar char="-"/>
            </a:pPr>
            <a:r>
              <a:rPr lang="en-GB" dirty="0" err="1"/>
              <a:t>Breakpad</a:t>
            </a:r>
            <a:r>
              <a:rPr lang="en-GB" dirty="0"/>
              <a:t> understands threads (proc/$</a:t>
            </a:r>
            <a:r>
              <a:rPr lang="en-GB" dirty="0" err="1"/>
              <a:t>pid</a:t>
            </a:r>
            <a:r>
              <a:rPr lang="en-GB" dirty="0"/>
              <a:t>/tasks) and memory regions (proc/$</a:t>
            </a:r>
            <a:r>
              <a:rPr lang="en-GB" dirty="0" err="1"/>
              <a:t>pid</a:t>
            </a:r>
            <a:r>
              <a:rPr lang="en-GB" dirty="0"/>
              <a:t>/maps) but not indirect memory references</a:t>
            </a:r>
          </a:p>
          <a:p>
            <a:pPr marL="285750" indent="-285750">
              <a:buFontTx/>
              <a:buChar char="-"/>
            </a:pPr>
            <a:r>
              <a:rPr lang="en-GB" dirty="0" err="1"/>
              <a:t>Breakpad</a:t>
            </a:r>
            <a:r>
              <a:rPr lang="en-GB" dirty="0"/>
              <a:t> has no </a:t>
            </a:r>
            <a:r>
              <a:rPr lang="en-GB" dirty="0" err="1"/>
              <a:t>callbacks</a:t>
            </a:r>
            <a:r>
              <a:rPr lang="en-GB" dirty="0"/>
              <a:t> but you can pass a list of additional memory regions to include in the dump</a:t>
            </a:r>
          </a:p>
          <a:p>
            <a:pPr marL="285750" indent="-285750">
              <a:buFontTx/>
              <a:buChar char="-"/>
            </a:pPr>
            <a:r>
              <a:rPr lang="en-GB" dirty="0" err="1"/>
              <a:t>Breakpad</a:t>
            </a:r>
            <a:r>
              <a:rPr lang="en-GB" dirty="0"/>
              <a:t> has a replacement </a:t>
            </a:r>
            <a:r>
              <a:rPr lang="en-GB" dirty="0" err="1"/>
              <a:t>Crashpad</a:t>
            </a:r>
            <a:r>
              <a:rPr lang="en-GB" dirty="0"/>
              <a:t> but time to market meant this is not currently used.</a:t>
            </a:r>
          </a:p>
          <a:p>
            <a:pPr marL="285750" indent="-285750">
              <a:buFontTx/>
              <a:buChar char="-"/>
            </a:pPr>
            <a:r>
              <a:rPr lang="en-GB" dirty="0"/>
              <a:t>When an exception is encountered in SQLPAL/Host Extension client application </a:t>
            </a:r>
            <a:r>
              <a:rPr lang="en-GB" dirty="0" err="1"/>
              <a:t>PALDumper</a:t>
            </a:r>
            <a:r>
              <a:rPr lang="en-GB" dirty="0"/>
              <a:t> is invoked to take the dump</a:t>
            </a:r>
          </a:p>
          <a:p>
            <a:pPr marL="285750" indent="-285750">
              <a:buFontTx/>
              <a:buChar char="-"/>
            </a:pPr>
            <a:r>
              <a:rPr lang="en-GB" dirty="0"/>
              <a:t>In /opt/</a:t>
            </a:r>
            <a:r>
              <a:rPr lang="en-GB" dirty="0" err="1"/>
              <a:t>mssql</a:t>
            </a:r>
            <a:r>
              <a:rPr lang="en-GB" dirty="0"/>
              <a:t>/bin we see generate-core.sh, </a:t>
            </a:r>
            <a:r>
              <a:rPr lang="en-GB" dirty="0" err="1"/>
              <a:t>paldumper</a:t>
            </a:r>
            <a:r>
              <a:rPr lang="en-GB" dirty="0"/>
              <a:t> and compress-dump.sh</a:t>
            </a:r>
          </a:p>
          <a:p>
            <a:pPr marL="285750" indent="-285750">
              <a:buFontTx/>
              <a:buChar char="-"/>
            </a:pPr>
            <a:r>
              <a:rPr lang="en-GB" dirty="0">
                <a:hlinkClick r:id="rId2"/>
              </a:rPr>
              <a:t>https://blogs.msdn.microsoft.com/bobsql/2017/03/27/sql-server-on-linux-core-minidumps-and-breakpad/</a:t>
            </a:r>
            <a:endParaRPr lang="en-GB" dirty="0"/>
          </a:p>
        </p:txBody>
      </p:sp>
    </p:spTree>
    <p:extLst>
      <p:ext uri="{BB962C8B-B14F-4D97-AF65-F5344CB8AC3E}">
        <p14:creationId xmlns:p14="http://schemas.microsoft.com/office/powerpoint/2010/main" val="20043666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GETTING A MINIDUMP ON LINUX PART 3</a:t>
            </a:r>
          </a:p>
        </p:txBody>
      </p:sp>
      <p:sp>
        <p:nvSpPr>
          <p:cNvPr id="3" name="TextBox 2"/>
          <p:cNvSpPr txBox="1"/>
          <p:nvPr/>
        </p:nvSpPr>
        <p:spPr>
          <a:xfrm>
            <a:off x="1446663" y="2374710"/>
            <a:ext cx="9771797" cy="646331"/>
          </a:xfrm>
          <a:prstGeom prst="rect">
            <a:avLst/>
          </a:prstGeom>
          <a:noFill/>
        </p:spPr>
        <p:txBody>
          <a:bodyPr wrap="square" rtlCol="0">
            <a:spAutoFit/>
          </a:bodyPr>
          <a:lstStyle/>
          <a:p>
            <a:pPr marL="285750" indent="-285750">
              <a:buFontTx/>
              <a:buChar char="-"/>
            </a:pPr>
            <a:r>
              <a:rPr lang="en-GB" dirty="0"/>
              <a:t>The </a:t>
            </a:r>
            <a:r>
              <a:rPr lang="en-GB" dirty="0" err="1"/>
              <a:t>procdump</a:t>
            </a:r>
            <a:r>
              <a:rPr lang="en-GB" dirty="0"/>
              <a:t> </a:t>
            </a:r>
            <a:r>
              <a:rPr lang="en-GB" dirty="0" err="1"/>
              <a:t>sysinternals</a:t>
            </a:r>
            <a:r>
              <a:rPr lang="en-GB" dirty="0"/>
              <a:t> tool is available for Linux and OPEN SOURCED on </a:t>
            </a:r>
            <a:r>
              <a:rPr lang="en-GB" dirty="0" err="1"/>
              <a:t>github</a:t>
            </a:r>
            <a:r>
              <a:rPr lang="en-GB" dirty="0"/>
              <a:t>!</a:t>
            </a:r>
          </a:p>
          <a:p>
            <a:pPr marL="285750" indent="-285750">
              <a:buFontTx/>
              <a:buChar char="-"/>
            </a:pPr>
            <a:endParaRPr lang="en-GB" dirty="0"/>
          </a:p>
        </p:txBody>
      </p:sp>
      <p:pic>
        <p:nvPicPr>
          <p:cNvPr id="5" name="Picture 4">
            <a:extLst>
              <a:ext uri="{FF2B5EF4-FFF2-40B4-BE49-F238E27FC236}">
                <a16:creationId xmlns:a16="http://schemas.microsoft.com/office/drawing/2014/main" id="{F66E32DA-A8A5-4522-8C9E-6020139F05D6}"/>
              </a:ext>
            </a:extLst>
          </p:cNvPr>
          <p:cNvPicPr>
            <a:picLocks noChangeAspect="1"/>
          </p:cNvPicPr>
          <p:nvPr/>
        </p:nvPicPr>
        <p:blipFill>
          <a:blip r:embed="rId2"/>
          <a:stretch>
            <a:fillRect/>
          </a:stretch>
        </p:blipFill>
        <p:spPr>
          <a:xfrm>
            <a:off x="1446663" y="3021041"/>
            <a:ext cx="9610543" cy="2606036"/>
          </a:xfrm>
          <a:prstGeom prst="rect">
            <a:avLst/>
          </a:prstGeom>
        </p:spPr>
      </p:pic>
    </p:spTree>
    <p:extLst>
      <p:ext uri="{BB962C8B-B14F-4D97-AF65-F5344CB8AC3E}">
        <p14:creationId xmlns:p14="http://schemas.microsoft.com/office/powerpoint/2010/main" val="24270360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GETTING A MINIDUMP ON LINUX PART 3</a:t>
            </a:r>
          </a:p>
        </p:txBody>
      </p:sp>
      <p:sp>
        <p:nvSpPr>
          <p:cNvPr id="3" name="TextBox 2"/>
          <p:cNvSpPr txBox="1"/>
          <p:nvPr/>
        </p:nvSpPr>
        <p:spPr>
          <a:xfrm>
            <a:off x="1446663" y="2374710"/>
            <a:ext cx="9771797" cy="923330"/>
          </a:xfrm>
          <a:prstGeom prst="rect">
            <a:avLst/>
          </a:prstGeom>
          <a:noFill/>
        </p:spPr>
        <p:txBody>
          <a:bodyPr wrap="square" rtlCol="0">
            <a:spAutoFit/>
          </a:bodyPr>
          <a:lstStyle/>
          <a:p>
            <a:pPr marL="285750" indent="-285750">
              <a:buFontTx/>
              <a:buChar char="-"/>
            </a:pPr>
            <a:r>
              <a:rPr lang="en-GB" dirty="0"/>
              <a:t>To view the stack trace from the dump requires a tool to have knowledge of both the Windows PE and Linux ELF (Host extension) parts of the executable</a:t>
            </a:r>
          </a:p>
          <a:p>
            <a:pPr marL="285750" indent="-285750">
              <a:buFontTx/>
              <a:buChar char="-"/>
            </a:pPr>
            <a:endParaRPr lang="en-GB" dirty="0"/>
          </a:p>
        </p:txBody>
      </p:sp>
    </p:spTree>
    <p:extLst>
      <p:ext uri="{BB962C8B-B14F-4D97-AF65-F5344CB8AC3E}">
        <p14:creationId xmlns:p14="http://schemas.microsoft.com/office/powerpoint/2010/main" val="2674480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561193903"/>
              </p:ext>
            </p:extLst>
          </p:nvPr>
        </p:nvGraphicFramePr>
        <p:xfrm>
          <a:off x="3073401" y="488"/>
          <a:ext cx="9117734" cy="6879337"/>
        </p:xfrm>
        <a:graphic>
          <a:graphicData uri="http://schemas.openxmlformats.org/drawingml/2006/table">
            <a:tbl>
              <a:tblPr firstRow="1" firstCol="1" bandRow="1">
                <a:tableStyleId>{69012ECD-51FC-41F1-AA8D-1B2483CD663E}</a:tableStyleId>
              </a:tblPr>
              <a:tblGrid>
                <a:gridCol w="1359166">
                  <a:extLst>
                    <a:ext uri="{9D8B030D-6E8A-4147-A177-3AD203B41FA5}">
                      <a16:colId xmlns:a16="http://schemas.microsoft.com/office/drawing/2014/main" val="2186728381"/>
                    </a:ext>
                  </a:extLst>
                </a:gridCol>
                <a:gridCol w="5221974">
                  <a:extLst>
                    <a:ext uri="{9D8B030D-6E8A-4147-A177-3AD203B41FA5}">
                      <a16:colId xmlns:a16="http://schemas.microsoft.com/office/drawing/2014/main" val="20000"/>
                    </a:ext>
                  </a:extLst>
                </a:gridCol>
                <a:gridCol w="811582">
                  <a:extLst>
                    <a:ext uri="{9D8B030D-6E8A-4147-A177-3AD203B41FA5}">
                      <a16:colId xmlns:a16="http://schemas.microsoft.com/office/drawing/2014/main" val="20005"/>
                    </a:ext>
                  </a:extLst>
                </a:gridCol>
                <a:gridCol w="862506">
                  <a:extLst>
                    <a:ext uri="{9D8B030D-6E8A-4147-A177-3AD203B41FA5}">
                      <a16:colId xmlns:a16="http://schemas.microsoft.com/office/drawing/2014/main" val="800899566"/>
                    </a:ext>
                  </a:extLst>
                </a:gridCol>
                <a:gridCol w="862506">
                  <a:extLst>
                    <a:ext uri="{9D8B030D-6E8A-4147-A177-3AD203B41FA5}">
                      <a16:colId xmlns:a16="http://schemas.microsoft.com/office/drawing/2014/main" val="20003"/>
                    </a:ext>
                  </a:extLst>
                </a:gridCol>
              </a:tblGrid>
              <a:tr h="514276">
                <a:tc>
                  <a:txBody>
                    <a:bodyPr/>
                    <a:lstStyle/>
                    <a:p>
                      <a:pPr marL="0" marR="0">
                        <a:lnSpc>
                          <a:spcPct val="107000"/>
                        </a:lnSpc>
                        <a:spcBef>
                          <a:spcPts val="0"/>
                        </a:spcBef>
                        <a:spcAft>
                          <a:spcPts val="0"/>
                        </a:spcAft>
                        <a:tabLst>
                          <a:tab pos="182880" algn="l"/>
                        </a:tabLst>
                      </a:pPr>
                      <a:endParaRPr lang="en-US" sz="1200" dirty="0">
                        <a:solidFill>
                          <a:srgbClr val="A80000"/>
                        </a:solidFill>
                        <a:effectLst/>
                        <a:latin typeface="Segoe UI Semibold" panose="020B0702040204020203" pitchFamily="34" charset="0"/>
                        <a:ea typeface="Segoe UI Black" panose="020B0A02040204020203" pitchFamily="34" charset="0"/>
                        <a:cs typeface="Segoe UI Semibold" panose="020B0702040204020203" pitchFamily="34" charset="0"/>
                      </a:endParaRPr>
                    </a:p>
                  </a:txBody>
                  <a:tcPr marL="65237" marR="33266" marT="26800" marB="26800" anchor="ctr">
                    <a:lnL w="9525" cap="flat" cmpd="sng" algn="ctr">
                      <a:noFill/>
                      <a:prstDash val="solid"/>
                    </a:lnL>
                    <a:lnR w="6350" cap="flat" cmpd="sng" algn="ctr">
                      <a:noFill/>
                      <a:prstDash val="lgDash"/>
                      <a:round/>
                      <a:headEnd type="none" w="med" len="med"/>
                      <a:tailEnd type="none" w="med" len="med"/>
                    </a:lnR>
                    <a:lnT w="9525" cap="flat" cmpd="sng" algn="ctr">
                      <a:noFill/>
                      <a:prstDash val="soli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50000"/>
                      </a:schemeClr>
                    </a:solidFill>
                  </a:tcPr>
                </a:tc>
                <a:tc>
                  <a:txBody>
                    <a:bodyPr/>
                    <a:lstStyle/>
                    <a:p>
                      <a:pPr marL="0" marR="0">
                        <a:lnSpc>
                          <a:spcPct val="107000"/>
                        </a:lnSpc>
                        <a:spcBef>
                          <a:spcPts val="0"/>
                        </a:spcBef>
                        <a:spcAft>
                          <a:spcPts val="0"/>
                        </a:spcAft>
                        <a:tabLst>
                          <a:tab pos="182880" algn="l"/>
                        </a:tabLst>
                      </a:pPr>
                      <a:endParaRPr lang="en-US" sz="1200" dirty="0">
                        <a:solidFill>
                          <a:srgbClr val="A80000"/>
                        </a:solidFill>
                        <a:effectLst/>
                        <a:latin typeface="Segoe UI Semibold" panose="020B0702040204020203" pitchFamily="34" charset="0"/>
                        <a:ea typeface="Segoe UI Black" panose="020B0A02040204020203" pitchFamily="34" charset="0"/>
                        <a:cs typeface="Segoe UI Semibold" panose="020B0702040204020203" pitchFamily="34" charset="0"/>
                      </a:endParaRPr>
                    </a:p>
                  </a:txBody>
                  <a:tcPr marL="0" marR="0" marT="0" marB="0" anchor="ctr">
                    <a:lnL w="6350" cap="flat" cmpd="sng" algn="ctr">
                      <a:noFill/>
                      <a:prstDash val="lgDash"/>
                      <a:round/>
                      <a:headEnd type="none" w="med" len="med"/>
                      <a:tailEnd type="none" w="med" len="med"/>
                    </a:lnL>
                    <a:lnR w="12700" cap="flat" cmpd="sng" algn="ctr">
                      <a:noFill/>
                      <a:prstDash val="solid"/>
                      <a:round/>
                      <a:headEnd type="none" w="med" len="med"/>
                      <a:tailEnd type="none" w="med" len="med"/>
                    </a:lnR>
                    <a:lnT w="9525" cap="flat"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50000"/>
                      </a:schemeClr>
                    </a:solidFill>
                  </a:tcPr>
                </a:tc>
                <a:tc>
                  <a:txBody>
                    <a:bodyPr/>
                    <a:lstStyle/>
                    <a:p>
                      <a:pPr marL="0" marR="0" algn="ctr">
                        <a:lnSpc>
                          <a:spcPct val="107000"/>
                        </a:lnSpc>
                        <a:spcBef>
                          <a:spcPts val="0"/>
                        </a:spcBef>
                        <a:spcAft>
                          <a:spcPts val="0"/>
                        </a:spcAft>
                        <a:tabLst>
                          <a:tab pos="182880" algn="l"/>
                        </a:tabLst>
                      </a:pPr>
                      <a:r>
                        <a:rPr lang="en-US" sz="1100" dirty="0">
                          <a:solidFill>
                            <a:schemeClr val="bg1"/>
                          </a:solidFill>
                          <a:effectLst/>
                          <a:latin typeface="Segoe UI Semibold" panose="020B0702040204020203" pitchFamily="34" charset="0"/>
                          <a:ea typeface="Segoe UI Black" panose="020B0A02040204020203" pitchFamily="34" charset="0"/>
                          <a:cs typeface="Segoe UI Semibold" panose="020B0702040204020203" pitchFamily="34" charset="0"/>
                        </a:rPr>
                        <a:t>Windows</a:t>
                      </a:r>
                      <a:endParaRPr lang="en-US" sz="1100" baseline="50000" dirty="0">
                        <a:solidFill>
                          <a:schemeClr val="bg1"/>
                        </a:solidFill>
                        <a:effectLst/>
                        <a:latin typeface="Segoe UI Semibold" panose="020B0702040204020203" pitchFamily="34" charset="0"/>
                        <a:ea typeface="Segoe UI Black" panose="020B0A02040204020203" pitchFamily="34" charset="0"/>
                        <a:cs typeface="Segoe UI Semibold" panose="020B0702040204020203"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algn="ctr">
                        <a:lnSpc>
                          <a:spcPct val="107000"/>
                        </a:lnSpc>
                        <a:spcBef>
                          <a:spcPts val="0"/>
                        </a:spcBef>
                        <a:spcAft>
                          <a:spcPts val="0"/>
                        </a:spcAft>
                        <a:tabLst>
                          <a:tab pos="182880" algn="l"/>
                        </a:tabLst>
                      </a:pPr>
                      <a:r>
                        <a:rPr lang="en-US" sz="1300" b="1" baseline="30000" dirty="0">
                          <a:effectLst/>
                          <a:latin typeface="Segoe UI Semibold" panose="020B0702040204020203" pitchFamily="34" charset="0"/>
                          <a:ea typeface="Calibri" panose="020F0502020204030204" pitchFamily="34" charset="0"/>
                          <a:cs typeface="Segoe UI Semibold" panose="020B0702040204020203" pitchFamily="34" charset="0"/>
                        </a:rPr>
                        <a:t>Public Preview </a:t>
                      </a:r>
                      <a:br>
                        <a:rPr lang="en-US" sz="1300" b="1" baseline="30000" dirty="0">
                          <a:effectLst/>
                          <a:latin typeface="Segoe UI Semibold" panose="020B0702040204020203" pitchFamily="34" charset="0"/>
                          <a:ea typeface="Calibri" panose="020F0502020204030204" pitchFamily="34" charset="0"/>
                          <a:cs typeface="Segoe UI Semibold" panose="020B0702040204020203" pitchFamily="34" charset="0"/>
                        </a:rPr>
                      </a:br>
                      <a:r>
                        <a:rPr lang="en-US" sz="1300" b="1" baseline="30000" dirty="0">
                          <a:effectLst/>
                          <a:latin typeface="Segoe UI Semibold" panose="020B0702040204020203" pitchFamily="34" charset="0"/>
                          <a:ea typeface="Calibri" panose="020F0502020204030204" pitchFamily="34" charset="0"/>
                          <a:cs typeface="Segoe UI Semibold" panose="020B0702040204020203" pitchFamily="34" charset="0"/>
                        </a:rPr>
                        <a:t>on Linux</a:t>
                      </a:r>
                    </a:p>
                  </a:txBody>
                  <a:tcPr marL="0" marR="0" marT="914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50000"/>
                      </a:schemeClr>
                    </a:solidFill>
                  </a:tcPr>
                </a:tc>
                <a:tc>
                  <a:txBody>
                    <a:bodyPr/>
                    <a:lstStyle/>
                    <a:p>
                      <a:pPr marL="0" marR="0" algn="ctr">
                        <a:lnSpc>
                          <a:spcPct val="107000"/>
                        </a:lnSpc>
                        <a:spcBef>
                          <a:spcPts val="0"/>
                        </a:spcBef>
                        <a:spcAft>
                          <a:spcPts val="0"/>
                        </a:spcAft>
                        <a:tabLst>
                          <a:tab pos="182880" algn="l"/>
                        </a:tabLst>
                      </a:pPr>
                      <a:r>
                        <a:rPr kumimoji="0" lang="en-US" sz="1100" b="1" i="0" u="none" strike="noStrike" kern="1200" cap="none" spc="0" normalizeH="0" baseline="0" noProof="0" dirty="0">
                          <a:ln>
                            <a:noFill/>
                          </a:ln>
                          <a:solidFill>
                            <a:srgbClr val="FFFFFF"/>
                          </a:solidFill>
                          <a:effectLst/>
                          <a:uLnTx/>
                          <a:uFillTx/>
                          <a:latin typeface="Segoe UI Semibold" panose="020B0702040204020203" pitchFamily="34" charset="0"/>
                          <a:ea typeface="Segoe UI" pitchFamily="34" charset="0"/>
                          <a:cs typeface="Segoe UI Semibold" panose="020B0702040204020203" pitchFamily="34" charset="0"/>
                        </a:rPr>
                        <a:t>Linux GA</a:t>
                      </a:r>
                      <a:endParaRPr lang="en-US" sz="1100" b="1" baseline="30000" dirty="0">
                        <a:effectLst/>
                        <a:latin typeface="Segoe UI Semibold" panose="020B0702040204020203" pitchFamily="34" charset="0"/>
                        <a:ea typeface="Calibri" panose="020F0502020204030204" pitchFamily="34" charset="0"/>
                        <a:cs typeface="Segoe UI Semibold" panose="020B0702040204020203" pitchFamily="34" charset="0"/>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224624">
                <a:tc>
                  <a:txBody>
                    <a:bodyPr/>
                    <a:lstStyle/>
                    <a:p>
                      <a:pPr defTabSz="912720">
                        <a:defRPr/>
                      </a:pPr>
                      <a:r>
                        <a:rPr lang="en-US" sz="1200" b="0" kern="0" spc="-29" dirty="0">
                          <a:ln>
                            <a:solidFill>
                              <a:srgbClr val="FFFFFF">
                                <a:alpha val="0"/>
                              </a:srgbClr>
                            </a:solidFill>
                          </a:ln>
                          <a:solidFill>
                            <a:schemeClr val="tx1"/>
                          </a:solidFill>
                          <a:latin typeface="Segoe UI Semibold" panose="020B0702040204020203" pitchFamily="34" charset="0"/>
                          <a:ea typeface="Segoe UI" panose="020B0502040204020203" pitchFamily="34" charset="0"/>
                          <a:cs typeface="Segoe UI Semibold" panose="020B0702040204020203" pitchFamily="34" charset="0"/>
                        </a:rPr>
                        <a:t>Editions</a:t>
                      </a:r>
                    </a:p>
                  </a:txBody>
                  <a:tcPr marL="96805"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tab pos="182880" algn="l"/>
                        </a:tabLst>
                        <a:defRPr/>
                      </a:pPr>
                      <a:r>
                        <a:rPr lang="en-US" sz="1100" b="0" kern="1200" baseline="0" noProof="0" dirty="0">
                          <a:solidFill>
                            <a:schemeClr val="tx1"/>
                          </a:solidFill>
                          <a:effectLst/>
                          <a:latin typeface="Segoe UI Semibold" panose="020B0702040204020203" pitchFamily="34" charset="0"/>
                          <a:ea typeface="+mn-ea"/>
                          <a:cs typeface="Segoe UI Semibold" panose="020B0702040204020203" pitchFamily="34" charset="0"/>
                        </a:rPr>
                        <a:t>Developer, Express, Web, Standard, Enterprise</a:t>
                      </a:r>
                    </a:p>
                  </a:txBody>
                  <a:tcPr marL="65237" marR="0" marT="0" marB="0" anchor="ctr">
                    <a:lnL w="12700" cap="flat" cmpd="sng" algn="ctr">
                      <a:noFill/>
                      <a:prstDash val="solid"/>
                      <a:round/>
                      <a:headEnd type="none" w="med" len="med"/>
                      <a:tailEnd type="none" w="med" len="med"/>
                    </a:lnL>
                    <a:lnR w="9525"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no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rgbClr val="A80000"/>
                          </a:solidFill>
                          <a:effectLst/>
                          <a:latin typeface="Calibri" panose="020F0502020204030204" pitchFamily="34" charset="0"/>
                          <a:ea typeface="Calibri" panose="020F0502020204030204" pitchFamily="34" charset="0"/>
                          <a:cs typeface="Times New Roman" panose="02020603050405020304" pitchFamily="18" charset="0"/>
                        </a:rPr>
                        <a:t>Preview</a:t>
                      </a: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alpha val="4000"/>
                      </a:schemeClr>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extLst>
                  <a:ext uri="{0D108BD9-81ED-4DB2-BD59-A6C34878D82A}">
                    <a16:rowId xmlns:a16="http://schemas.microsoft.com/office/drawing/2014/main" val="3289913643"/>
                  </a:ext>
                </a:extLst>
              </a:tr>
              <a:tr h="224624">
                <a:tc rowSpan="2">
                  <a:txBody>
                    <a:bodyPr/>
                    <a:lstStyle/>
                    <a:p>
                      <a:pPr defTabSz="912720">
                        <a:defRPr/>
                      </a:pPr>
                      <a:r>
                        <a:rPr lang="en-US" sz="1200" b="0" kern="0" spc="-29" dirty="0">
                          <a:ln>
                            <a:solidFill>
                              <a:srgbClr val="FFFFFF">
                                <a:alpha val="0"/>
                              </a:srgbClr>
                            </a:solidFill>
                          </a:ln>
                          <a:solidFill>
                            <a:schemeClr val="tx1"/>
                          </a:solidFill>
                          <a:latin typeface="Segoe UI Semibold" panose="020B0702040204020203" pitchFamily="34" charset="0"/>
                          <a:ea typeface="Segoe UI" panose="020B0502040204020203" pitchFamily="34" charset="0"/>
                          <a:cs typeface="Segoe UI Semibold" panose="020B0702040204020203" pitchFamily="34" charset="0"/>
                        </a:rPr>
                        <a:t>Services</a:t>
                      </a:r>
                    </a:p>
                  </a:txBody>
                  <a:tcPr marL="96805"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tab pos="182880" algn="l"/>
                        </a:tabLst>
                        <a:defRPr/>
                      </a:pPr>
                      <a:r>
                        <a:rPr lang="en-US" sz="1100" b="0" kern="1200" baseline="0" noProof="0" dirty="0">
                          <a:solidFill>
                            <a:schemeClr val="tx1"/>
                          </a:solidFill>
                          <a:effectLst/>
                          <a:latin typeface="Segoe UI Semibold" panose="020B0702040204020203" pitchFamily="34" charset="0"/>
                          <a:ea typeface="+mn-ea"/>
                          <a:cs typeface="Segoe UI Semibold" panose="020B0702040204020203" pitchFamily="34" charset="0"/>
                        </a:rPr>
                        <a:t>Database Engine</a:t>
                      </a:r>
                    </a:p>
                  </a:txBody>
                  <a:tcPr marL="65237" marR="0" marT="0" marB="0" anchor="ctr">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no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alpha val="4000"/>
                      </a:schemeClr>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extLst>
                  <a:ext uri="{0D108BD9-81ED-4DB2-BD59-A6C34878D82A}">
                    <a16:rowId xmlns:a16="http://schemas.microsoft.com/office/drawing/2014/main" val="778117040"/>
                  </a:ext>
                </a:extLst>
              </a:tr>
              <a:tr h="351722">
                <a:tc vMerge="1">
                  <a:txBody>
                    <a:bodyPr/>
                    <a:lstStyle/>
                    <a:p>
                      <a:pPr defTabSz="912720">
                        <a:defRPr/>
                      </a:pPr>
                      <a:endParaRPr lang="en-US" sz="1400" b="0" kern="0" spc="-29" dirty="0">
                        <a:ln>
                          <a:solidFill>
                            <a:srgbClr val="FFFFFF">
                              <a:alpha val="0"/>
                            </a:srgbClr>
                          </a:solidFill>
                        </a:ln>
                        <a:solidFill>
                          <a:schemeClr val="tx1"/>
                        </a:solidFill>
                        <a:latin typeface="Segoe UI Semibold" panose="020B0702040204020203" pitchFamily="34" charset="0"/>
                        <a:ea typeface="Segoe UI" panose="020B0502040204020203" pitchFamily="34" charset="0"/>
                        <a:cs typeface="Segoe UI Semibold" panose="020B0702040204020203" pitchFamily="34" charset="0"/>
                      </a:endParaRPr>
                    </a:p>
                  </a:txBody>
                  <a:tcPr marL="109728" marR="0" marT="0" marB="0" anchor="ctr">
                    <a:lnL w="6350" cap="flat" cmpd="sng" algn="ctr">
                      <a:no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tab pos="182880" algn="l"/>
                        </a:tabLst>
                        <a:defRPr/>
                      </a:pPr>
                      <a:r>
                        <a:rPr lang="en-US" sz="1100" b="0" kern="1200" baseline="0" noProof="0" dirty="0">
                          <a:solidFill>
                            <a:schemeClr val="tx1"/>
                          </a:solidFill>
                          <a:effectLst/>
                          <a:latin typeface="Segoe UI Semibold" panose="020B0702040204020203" pitchFamily="34" charset="0"/>
                          <a:ea typeface="+mn-ea"/>
                          <a:cs typeface="Segoe UI Semibold" panose="020B0702040204020203" pitchFamily="34" charset="0"/>
                        </a:rPr>
                        <a:t>R Services, Integration Services, Analysis Services, Reporting Services, MDS, DQS</a:t>
                      </a:r>
                    </a:p>
                  </a:txBody>
                  <a:tcPr marL="65237" marR="0" marT="0" marB="0" anchor="ctr">
                    <a:lnL w="12700" cap="flat" cmpd="sng" algn="ctr">
                      <a:noFill/>
                      <a:prstDash val="solid"/>
                      <a:round/>
                      <a:headEnd type="none" w="med" len="med"/>
                      <a:tailEnd type="none" w="med" len="med"/>
                    </a:lnL>
                    <a:lnR w="9525"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754353"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no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tc>
                  <a:txBody>
                    <a:bodyPr/>
                    <a:lstStyle/>
                    <a:p>
                      <a:pPr marL="0" marR="0" algn="ctr">
                        <a:lnSpc>
                          <a:spcPct val="107000"/>
                        </a:lnSpc>
                        <a:spcBef>
                          <a:spcPts val="0"/>
                        </a:spcBef>
                        <a:spcAft>
                          <a:spcPts val="0"/>
                        </a:spcAft>
                        <a:tabLst>
                          <a:tab pos="182880" algn="l"/>
                        </a:tabLst>
                      </a:pPr>
                      <a:endParaRPr lang="en-US" sz="1100" dirty="0">
                        <a:solidFill>
                          <a:schemeClr val="tx2">
                            <a:lumMod val="50000"/>
                          </a:schemeClr>
                        </a:solidFill>
                        <a:effectLst/>
                        <a:latin typeface="Segoe UI Semibold" panose="020B0702040204020203" pitchFamily="34" charset="0"/>
                        <a:ea typeface="Calibri" panose="020F0502020204030204" pitchFamily="34" charset="0"/>
                        <a:cs typeface="Segoe UI Semibold" panose="020B0702040204020203" pitchFamily="34"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alpha val="4000"/>
                      </a:schemeClr>
                    </a:solidFill>
                  </a:tcPr>
                </a:tc>
                <a:tc>
                  <a:txBody>
                    <a:bodyPr/>
                    <a:lstStyle/>
                    <a:p>
                      <a:pPr marL="0" marR="0" algn="ctr">
                        <a:lnSpc>
                          <a:spcPct val="107000"/>
                        </a:lnSpc>
                        <a:spcBef>
                          <a:spcPts val="0"/>
                        </a:spcBef>
                        <a:spcAft>
                          <a:spcPts val="0"/>
                        </a:spcAft>
                        <a:tabLst>
                          <a:tab pos="182880" algn="l"/>
                        </a:tabLst>
                      </a:pPr>
                      <a:endParaRPr lang="en-US" sz="1100" dirty="0">
                        <a:solidFill>
                          <a:schemeClr val="tx2">
                            <a:lumMod val="50000"/>
                          </a:schemeClr>
                        </a:solidFill>
                        <a:effectLst/>
                        <a:latin typeface="Segoe UI Semibold" panose="020B0702040204020203" pitchFamily="34" charset="0"/>
                        <a:ea typeface="Calibri" panose="020F0502020204030204" pitchFamily="34" charset="0"/>
                        <a:cs typeface="Segoe UI Semibold" panose="020B0702040204020203" pitchFamily="34"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extLst>
                  <a:ext uri="{0D108BD9-81ED-4DB2-BD59-A6C34878D82A}">
                    <a16:rowId xmlns:a16="http://schemas.microsoft.com/office/drawing/2014/main" val="3249470941"/>
                  </a:ext>
                </a:extLst>
              </a:tr>
              <a:tr h="224624">
                <a:tc rowSpan="7">
                  <a:txBody>
                    <a:bodyPr/>
                    <a:lstStyle/>
                    <a:p>
                      <a:pPr defTabSz="912720">
                        <a:defRPr/>
                      </a:pPr>
                      <a:r>
                        <a:rPr lang="en-US" sz="1200" b="0" kern="0" spc="-29" dirty="0">
                          <a:ln>
                            <a:solidFill>
                              <a:srgbClr val="FFFFFF">
                                <a:alpha val="0"/>
                              </a:srgbClr>
                            </a:solidFill>
                          </a:ln>
                          <a:solidFill>
                            <a:schemeClr val="tx1"/>
                          </a:solidFill>
                          <a:latin typeface="Segoe UI Semibold" panose="020B0702040204020203" pitchFamily="34" charset="0"/>
                          <a:ea typeface="Segoe UI" panose="020B0502040204020203" pitchFamily="34" charset="0"/>
                          <a:cs typeface="Segoe UI Semibold" panose="020B0702040204020203" pitchFamily="34" charset="0"/>
                        </a:rPr>
                        <a:t>Mission critical performance</a:t>
                      </a:r>
                    </a:p>
                  </a:txBody>
                  <a:tcPr marL="96805"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tab pos="182880" algn="l"/>
                        </a:tabLst>
                        <a:defRPr/>
                      </a:pPr>
                      <a:r>
                        <a:rPr lang="en-US" sz="1100" b="0" kern="1200" baseline="0" dirty="0">
                          <a:solidFill>
                            <a:schemeClr val="tx1"/>
                          </a:solidFill>
                          <a:effectLst/>
                          <a:latin typeface="Segoe UI Semibold" panose="020B0702040204020203" pitchFamily="34" charset="0"/>
                          <a:ea typeface="+mn-ea"/>
                          <a:cs typeface="Segoe UI Semibold" panose="020B0702040204020203" pitchFamily="34" charset="0"/>
                        </a:rPr>
                        <a:t>Maximum number of cores</a:t>
                      </a:r>
                      <a:endParaRPr kumimoji="0" lang="en-US" sz="1100" b="0" i="0" u="none" strike="noStrike" kern="1200" cap="none" spc="0" normalizeH="0" baseline="0" noProof="0" dirty="0">
                        <a:ln>
                          <a:noFill/>
                        </a:ln>
                        <a:solidFill>
                          <a:schemeClr val="tx1"/>
                        </a:solidFill>
                        <a:effectLst/>
                        <a:uLnTx/>
                        <a:uFillTx/>
                        <a:latin typeface="Segoe UI Black" panose="020B0A02040204020203" pitchFamily="34" charset="0"/>
                        <a:ea typeface="Segoe UI Black" panose="020B0A02040204020203" pitchFamily="34" charset="0"/>
                        <a:cs typeface="Segoe UI Black" panose="020B0A02040204020203" pitchFamily="34" charset="0"/>
                      </a:endParaRPr>
                    </a:p>
                  </a:txBody>
                  <a:tcPr marL="65237" marR="0" marT="0" marB="0" anchor="ctr">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7000"/>
                        </a:lnSpc>
                        <a:spcBef>
                          <a:spcPts val="0"/>
                        </a:spcBef>
                        <a:spcAft>
                          <a:spcPts val="0"/>
                        </a:spcAft>
                        <a:tabLst>
                          <a:tab pos="182880" algn="l"/>
                        </a:tabLst>
                      </a:pPr>
                      <a:r>
                        <a:rPr lang="en-US" sz="1100" dirty="0">
                          <a:solidFill>
                            <a:schemeClr val="accent1"/>
                          </a:solidFill>
                          <a:effectLst/>
                          <a:latin typeface="Segoe UI Semibold" panose="020B0702040204020203" pitchFamily="34" charset="0"/>
                          <a:ea typeface="Calibri" panose="020F0502020204030204" pitchFamily="34" charset="0"/>
                          <a:cs typeface="Segoe UI Semibold" panose="020B0702040204020203" pitchFamily="34" charset="0"/>
                        </a:rPr>
                        <a:t>Unlimited</a:t>
                      </a:r>
                    </a:p>
                  </a:txBody>
                  <a:tcPr marL="0" marR="0" marT="0" marB="0" anchor="ctr">
                    <a:lnL w="9525" cap="flat" cmpd="sng" algn="ctr">
                      <a:no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tc>
                  <a:txBody>
                    <a:bodyPr/>
                    <a:lstStyle/>
                    <a:p>
                      <a:pPr marL="0" marR="0" algn="ctr" defTabSz="914400" rtl="0" eaLnBrk="1" latinLnBrk="0" hangingPunct="1">
                        <a:lnSpc>
                          <a:spcPct val="107000"/>
                        </a:lnSpc>
                        <a:spcBef>
                          <a:spcPts val="0"/>
                        </a:spcBef>
                        <a:spcAft>
                          <a:spcPts val="0"/>
                        </a:spcAft>
                        <a:tabLst>
                          <a:tab pos="182880" algn="l"/>
                        </a:tabLst>
                      </a:pPr>
                      <a:r>
                        <a:rPr lang="en-US" sz="1100" b="1" kern="12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TBD</a:t>
                      </a: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accent1">
                        <a:alpha val="4000"/>
                      </a:schemeClr>
                    </a:solidFill>
                  </a:tcPr>
                </a:tc>
                <a:tc>
                  <a:txBody>
                    <a:bodyPr/>
                    <a:lstStyle/>
                    <a:p>
                      <a:pPr marL="0" marR="0" algn="ctr" defTabSz="914400" rtl="0" eaLnBrk="1" latinLnBrk="0" hangingPunct="1">
                        <a:lnSpc>
                          <a:spcPct val="107000"/>
                        </a:lnSpc>
                        <a:spcBef>
                          <a:spcPts val="0"/>
                        </a:spcBef>
                        <a:spcAft>
                          <a:spcPts val="0"/>
                        </a:spcAft>
                        <a:tabLst>
                          <a:tab pos="182880" algn="l"/>
                        </a:tabLst>
                      </a:pPr>
                      <a:r>
                        <a:rPr lang="en-US" sz="1100" b="1" kern="12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TBD</a:t>
                      </a:r>
                      <a:endParaRPr lang="en-US" sz="1100" b="1" kern="12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extLst>
                  <a:ext uri="{0D108BD9-81ED-4DB2-BD59-A6C34878D82A}">
                    <a16:rowId xmlns:a16="http://schemas.microsoft.com/office/drawing/2014/main" val="10001"/>
                  </a:ext>
                </a:extLst>
              </a:tr>
              <a:tr h="224624">
                <a:tc vMerge="1">
                  <a:txBody>
                    <a:bodyPr/>
                    <a:lstStyle/>
                    <a:p>
                      <a:pPr marL="0" marR="0" indent="0" algn="l" defTabSz="914400" rtl="0" eaLnBrk="1" fontAlgn="auto" latinLnBrk="0" hangingPunct="1">
                        <a:lnSpc>
                          <a:spcPct val="107000"/>
                        </a:lnSpc>
                        <a:spcBef>
                          <a:spcPts val="0"/>
                        </a:spcBef>
                        <a:spcAft>
                          <a:spcPts val="0"/>
                        </a:spcAft>
                        <a:buClrTx/>
                        <a:buSzTx/>
                        <a:buFontTx/>
                        <a:buNone/>
                        <a:tabLst>
                          <a:tab pos="182880" algn="l"/>
                        </a:tabLst>
                        <a:defRPr/>
                      </a:pPr>
                      <a:endParaRPr lang="en-US" sz="1000" b="0" kern="1200" baseline="0" dirty="0">
                        <a:solidFill>
                          <a:srgbClr val="C00000"/>
                        </a:solidFill>
                        <a:effectLst/>
                        <a:latin typeface="Segoe UI Semibold" panose="020B0702040204020203" pitchFamily="34" charset="0"/>
                        <a:ea typeface="+mn-ea"/>
                        <a:cs typeface="Segoe UI Semibold" panose="020B0702040204020203" pitchFamily="34" charset="0"/>
                      </a:endParaRPr>
                    </a:p>
                  </a:txBody>
                  <a:tcPr marL="89630" marR="0" marT="0" marB="0" anchor="ctr">
                    <a:lnL w="6350" cap="flat" cmpd="sng" algn="ctr">
                      <a:noFill/>
                      <a:prstDash val="solid"/>
                      <a:round/>
                      <a:headEnd type="none" w="med" len="med"/>
                      <a:tailEnd type="none" w="med" len="med"/>
                    </a:lnL>
                    <a:lnR w="6350" cap="flat" cmpd="sng" algn="ctr">
                      <a:solidFill>
                        <a:srgbClr val="0078D7"/>
                      </a:solidFill>
                      <a:prstDash val="lgDash"/>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indent="0" algn="l" defTabSz="914400" rtl="0" eaLnBrk="1" fontAlgn="auto" latinLnBrk="0" hangingPunct="1">
                        <a:lnSpc>
                          <a:spcPct val="107000"/>
                        </a:lnSpc>
                        <a:spcBef>
                          <a:spcPts val="0"/>
                        </a:spcBef>
                        <a:spcAft>
                          <a:spcPts val="0"/>
                        </a:spcAft>
                        <a:buClrTx/>
                        <a:buSzTx/>
                        <a:buFontTx/>
                        <a:buNone/>
                        <a:tabLst>
                          <a:tab pos="182880" algn="l"/>
                        </a:tabLst>
                        <a:defRPr/>
                      </a:pPr>
                      <a:r>
                        <a:rPr lang="en-US" sz="1100" b="0" kern="1200" baseline="0" dirty="0">
                          <a:solidFill>
                            <a:schemeClr val="tx1"/>
                          </a:solidFill>
                          <a:effectLst/>
                          <a:latin typeface="Segoe UI Semibold" panose="020B0702040204020203" pitchFamily="34" charset="0"/>
                          <a:ea typeface="+mn-ea"/>
                          <a:cs typeface="Segoe UI Semibold" panose="020B0702040204020203" pitchFamily="34" charset="0"/>
                        </a:rPr>
                        <a:t>Maximum memory utilized per instance</a:t>
                      </a:r>
                    </a:p>
                  </a:txBody>
                  <a:tcPr marL="65237" marR="0" marT="0" marB="0" anchor="ctr">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7000"/>
                        </a:lnSpc>
                        <a:spcBef>
                          <a:spcPts val="0"/>
                        </a:spcBef>
                        <a:spcAft>
                          <a:spcPts val="0"/>
                        </a:spcAft>
                        <a:tabLst>
                          <a:tab pos="182880" algn="l"/>
                        </a:tabLst>
                      </a:pPr>
                      <a:r>
                        <a:rPr lang="en-US" sz="1100" dirty="0">
                          <a:solidFill>
                            <a:schemeClr val="accent1"/>
                          </a:solidFill>
                          <a:effectLst/>
                          <a:latin typeface="Segoe UI Semibold" panose="020B0702040204020203" pitchFamily="34" charset="0"/>
                          <a:ea typeface="Calibri" panose="020F0502020204030204" pitchFamily="34" charset="0"/>
                          <a:cs typeface="Segoe UI Semibold" panose="020B0702040204020203" pitchFamily="34" charset="0"/>
                        </a:rPr>
                        <a:t>12 TB</a:t>
                      </a:r>
                    </a:p>
                  </a:txBody>
                  <a:tcPr marL="0" marR="0" marT="0" marB="0" anchor="ctr">
                    <a:lnL w="9525" cap="flat" cmpd="sng" algn="ctr">
                      <a:no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tc>
                  <a:txBody>
                    <a:bodyPr/>
                    <a:lstStyle/>
                    <a:p>
                      <a:pPr marL="0" marR="0" algn="ctr" defTabSz="914400" rtl="0" eaLnBrk="1" latinLnBrk="0" hangingPunct="1">
                        <a:lnSpc>
                          <a:spcPct val="107000"/>
                        </a:lnSpc>
                        <a:spcBef>
                          <a:spcPts val="0"/>
                        </a:spcBef>
                        <a:spcAft>
                          <a:spcPts val="0"/>
                        </a:spcAft>
                        <a:tabLst>
                          <a:tab pos="182880" algn="l"/>
                        </a:tabLst>
                      </a:pPr>
                      <a:r>
                        <a:rPr lang="en-US" sz="1100" b="1" kern="12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TBD</a:t>
                      </a: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accent1">
                        <a:alpha val="4000"/>
                      </a:schemeClr>
                    </a:solidFill>
                  </a:tcPr>
                </a:tc>
                <a:tc>
                  <a:txBody>
                    <a:bodyPr/>
                    <a:lstStyle/>
                    <a:p>
                      <a:pPr marL="0" marR="0" algn="ctr" defTabSz="914400" rtl="0" eaLnBrk="1" latinLnBrk="0" hangingPunct="1">
                        <a:lnSpc>
                          <a:spcPct val="107000"/>
                        </a:lnSpc>
                        <a:spcBef>
                          <a:spcPts val="0"/>
                        </a:spcBef>
                        <a:spcAft>
                          <a:spcPts val="0"/>
                        </a:spcAft>
                        <a:tabLst>
                          <a:tab pos="182880" algn="l"/>
                        </a:tabLst>
                      </a:pPr>
                      <a:r>
                        <a:rPr lang="en-US" sz="1100" b="1" kern="12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TBD</a:t>
                      </a:r>
                      <a:endParaRPr lang="en-US" sz="1100" b="1" kern="12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extLst>
                  <a:ext uri="{0D108BD9-81ED-4DB2-BD59-A6C34878D82A}">
                    <a16:rowId xmlns:a16="http://schemas.microsoft.com/office/drawing/2014/main" val="10002"/>
                  </a:ext>
                </a:extLst>
              </a:tr>
              <a:tr h="246961">
                <a:tc vMerge="1">
                  <a:txBody>
                    <a:bodyPr/>
                    <a:lstStyle/>
                    <a:p>
                      <a:pPr marL="0" marR="0" indent="0" algn="l" defTabSz="914400" rtl="0" eaLnBrk="1" fontAlgn="auto" latinLnBrk="0" hangingPunct="1">
                        <a:lnSpc>
                          <a:spcPct val="107000"/>
                        </a:lnSpc>
                        <a:spcBef>
                          <a:spcPts val="0"/>
                        </a:spcBef>
                        <a:spcAft>
                          <a:spcPts val="0"/>
                        </a:spcAft>
                        <a:buClrTx/>
                        <a:buSzTx/>
                        <a:buFontTx/>
                        <a:buNone/>
                        <a:tabLst>
                          <a:tab pos="182880" algn="l"/>
                        </a:tabLst>
                        <a:defRPr/>
                      </a:pPr>
                      <a:endParaRPr lang="en-US" sz="1000" b="0" kern="1200" baseline="0" dirty="0">
                        <a:solidFill>
                          <a:srgbClr val="C00000"/>
                        </a:solidFill>
                        <a:effectLst/>
                        <a:latin typeface="Segoe UI Semibold" panose="020B0702040204020203" pitchFamily="34" charset="0"/>
                        <a:ea typeface="+mn-ea"/>
                        <a:cs typeface="Segoe UI Semibold" panose="020B0702040204020203" pitchFamily="34" charset="0"/>
                      </a:endParaRPr>
                    </a:p>
                  </a:txBody>
                  <a:tcPr marL="89630" marR="0" marT="0" marB="0" anchor="ctr">
                    <a:lnL w="6350" cap="flat" cmpd="sng" algn="ctr">
                      <a:noFill/>
                      <a:prstDash val="solid"/>
                      <a:round/>
                      <a:headEnd type="none" w="med" len="med"/>
                      <a:tailEnd type="none" w="med" len="med"/>
                    </a:lnL>
                    <a:lnR w="6350" cap="flat" cmpd="sng" algn="ctr">
                      <a:solidFill>
                        <a:srgbClr val="0078D7"/>
                      </a:solidFill>
                      <a:prstDash val="lgDash"/>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indent="0" algn="l" defTabSz="914400" rtl="0" eaLnBrk="1" fontAlgn="auto" latinLnBrk="0" hangingPunct="1">
                        <a:lnSpc>
                          <a:spcPct val="107000"/>
                        </a:lnSpc>
                        <a:spcBef>
                          <a:spcPts val="0"/>
                        </a:spcBef>
                        <a:spcAft>
                          <a:spcPts val="0"/>
                        </a:spcAft>
                        <a:buClrTx/>
                        <a:buSzTx/>
                        <a:buFontTx/>
                        <a:buNone/>
                        <a:tabLst>
                          <a:tab pos="182880" algn="l"/>
                        </a:tabLst>
                        <a:defRPr/>
                      </a:pPr>
                      <a:r>
                        <a:rPr lang="en-US" sz="1100" b="0" kern="1200" baseline="0" dirty="0">
                          <a:solidFill>
                            <a:schemeClr val="tx1"/>
                          </a:solidFill>
                          <a:effectLst/>
                          <a:latin typeface="Segoe UI Semibold" panose="020B0702040204020203" pitchFamily="34" charset="0"/>
                          <a:ea typeface="+mn-ea"/>
                          <a:cs typeface="Segoe UI Semibold" panose="020B0702040204020203" pitchFamily="34" charset="0"/>
                        </a:rPr>
                        <a:t>Maximum database size</a:t>
                      </a:r>
                    </a:p>
                  </a:txBody>
                  <a:tcPr marL="65237" marR="0" marT="0" marB="0" anchor="ctr">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7000"/>
                        </a:lnSpc>
                        <a:spcBef>
                          <a:spcPts val="0"/>
                        </a:spcBef>
                        <a:spcAft>
                          <a:spcPts val="0"/>
                        </a:spcAft>
                        <a:tabLst>
                          <a:tab pos="182880" algn="l"/>
                        </a:tabLst>
                      </a:pPr>
                      <a:r>
                        <a:rPr lang="en-US" sz="1100" dirty="0">
                          <a:solidFill>
                            <a:schemeClr val="accent1"/>
                          </a:solidFill>
                          <a:effectLst/>
                          <a:latin typeface="Segoe UI Semibold" panose="020B0702040204020203" pitchFamily="34" charset="0"/>
                          <a:ea typeface="Calibri" panose="020F0502020204030204" pitchFamily="34" charset="0"/>
                          <a:cs typeface="Segoe UI Semibold" panose="020B0702040204020203" pitchFamily="34" charset="0"/>
                        </a:rPr>
                        <a:t>524 PB</a:t>
                      </a:r>
                    </a:p>
                  </a:txBody>
                  <a:tcPr marL="0" marR="0" marT="0" marB="0" anchor="ctr">
                    <a:lnL w="9525" cap="flat" cmpd="sng" algn="ctr">
                      <a:no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tc>
                  <a:txBody>
                    <a:bodyPr/>
                    <a:lstStyle/>
                    <a:p>
                      <a:pPr marL="0" marR="0" algn="ctr" defTabSz="914400" rtl="0" eaLnBrk="1" latinLnBrk="0" hangingPunct="1">
                        <a:lnSpc>
                          <a:spcPct val="107000"/>
                        </a:lnSpc>
                        <a:spcBef>
                          <a:spcPts val="0"/>
                        </a:spcBef>
                        <a:spcAft>
                          <a:spcPts val="0"/>
                        </a:spcAft>
                        <a:tabLst>
                          <a:tab pos="182880" algn="l"/>
                        </a:tabLst>
                      </a:pPr>
                      <a:r>
                        <a:rPr lang="en-US" sz="1100" b="1" kern="12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TBD</a:t>
                      </a: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accent1">
                        <a:alpha val="4000"/>
                      </a:schemeClr>
                    </a:solidFill>
                  </a:tcPr>
                </a:tc>
                <a:tc>
                  <a:txBody>
                    <a:bodyPr/>
                    <a:lstStyle/>
                    <a:p>
                      <a:pPr marL="0" marR="0" algn="ctr" defTabSz="914400" rtl="0" eaLnBrk="1" latinLnBrk="0" hangingPunct="1">
                        <a:lnSpc>
                          <a:spcPct val="107000"/>
                        </a:lnSpc>
                        <a:spcBef>
                          <a:spcPts val="0"/>
                        </a:spcBef>
                        <a:spcAft>
                          <a:spcPts val="0"/>
                        </a:spcAft>
                        <a:tabLst>
                          <a:tab pos="182880" algn="l"/>
                        </a:tabLst>
                      </a:pPr>
                      <a:r>
                        <a:rPr lang="en-US" sz="1100" b="1" kern="12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TBD</a:t>
                      </a: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extLst>
                  <a:ext uri="{0D108BD9-81ED-4DB2-BD59-A6C34878D82A}">
                    <a16:rowId xmlns:a16="http://schemas.microsoft.com/office/drawing/2014/main" val="10005"/>
                  </a:ext>
                </a:extLst>
              </a:tr>
              <a:tr h="224624">
                <a:tc vMerge="1">
                  <a:txBody>
                    <a:bodyPr/>
                    <a:lstStyle/>
                    <a:p>
                      <a:pPr marL="0" marR="0">
                        <a:lnSpc>
                          <a:spcPct val="107000"/>
                        </a:lnSpc>
                        <a:spcBef>
                          <a:spcPts val="0"/>
                        </a:spcBef>
                        <a:spcAft>
                          <a:spcPts val="0"/>
                        </a:spcAft>
                        <a:tabLst>
                          <a:tab pos="182880" algn="l"/>
                        </a:tabLst>
                      </a:pPr>
                      <a:endParaRPr lang="en-US" sz="1000" b="0" kern="1200" baseline="0" dirty="0">
                        <a:solidFill>
                          <a:schemeClr val="tx1"/>
                        </a:solidFill>
                        <a:effectLst/>
                        <a:latin typeface="Segoe UI Semibold" panose="020B0702040204020203" pitchFamily="34" charset="0"/>
                        <a:ea typeface="+mn-ea"/>
                        <a:cs typeface="Segoe UI Semibold" panose="020B0702040204020203" pitchFamily="34" charset="0"/>
                      </a:endParaRPr>
                    </a:p>
                  </a:txBody>
                  <a:tcPr marL="89630" marR="0" marT="0" marB="0" anchor="ctr">
                    <a:lnL w="6350" cap="flat" cmpd="sng" algn="ctr">
                      <a:noFill/>
                      <a:prstDash val="solid"/>
                      <a:round/>
                      <a:headEnd type="none" w="med" len="med"/>
                      <a:tailEnd type="none" w="med" len="med"/>
                    </a:lnL>
                    <a:lnR w="6350" cap="flat" cmpd="sng" algn="ctr">
                      <a:solidFill>
                        <a:srgbClr val="0078D7"/>
                      </a:solidFill>
                      <a:prstDash val="lgDash"/>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nSpc>
                          <a:spcPct val="107000"/>
                        </a:lnSpc>
                        <a:spcBef>
                          <a:spcPts val="0"/>
                        </a:spcBef>
                        <a:spcAft>
                          <a:spcPts val="0"/>
                        </a:spcAft>
                        <a:tabLst>
                          <a:tab pos="182880" algn="l"/>
                        </a:tabLst>
                      </a:pPr>
                      <a:r>
                        <a:rPr lang="en-US" sz="1100" b="0" kern="1200" baseline="0" dirty="0">
                          <a:solidFill>
                            <a:schemeClr val="tx1"/>
                          </a:solidFill>
                          <a:effectLst/>
                          <a:latin typeface="Segoe UI Semibold" panose="020B0702040204020203" pitchFamily="34" charset="0"/>
                          <a:ea typeface="+mn-ea"/>
                          <a:cs typeface="Segoe UI Semibold" panose="020B0702040204020203" pitchFamily="34" charset="0"/>
                        </a:rPr>
                        <a:t>Basic OLTP (Basic In-Memory OLTP, Basic operational analytics)</a:t>
                      </a:r>
                    </a:p>
                  </a:txBody>
                  <a:tcPr marL="65237" marR="0" marT="0" marB="0" anchor="ctr">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no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tc>
                  <a:txBody>
                    <a:bodyPr/>
                    <a:lstStyle/>
                    <a:p>
                      <a:pPr marL="0" marR="0" lvl="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accent1">
                        <a:alpha val="4000"/>
                      </a:schemeClr>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extLst>
                  <a:ext uri="{0D108BD9-81ED-4DB2-BD59-A6C34878D82A}">
                    <a16:rowId xmlns:a16="http://schemas.microsoft.com/office/drawing/2014/main" val="10004"/>
                  </a:ext>
                </a:extLst>
              </a:tr>
              <a:tr h="224624">
                <a:tc vMerge="1">
                  <a:txBody>
                    <a:bodyPr/>
                    <a:lstStyle/>
                    <a:p>
                      <a:pPr marL="0" marR="0" lvl="0" indent="0" algn="l" defTabSz="914400" rtl="0" eaLnBrk="1" fontAlgn="auto" latinLnBrk="0" hangingPunct="1">
                        <a:lnSpc>
                          <a:spcPct val="107000"/>
                        </a:lnSpc>
                        <a:spcBef>
                          <a:spcPts val="0"/>
                        </a:spcBef>
                        <a:spcAft>
                          <a:spcPts val="0"/>
                        </a:spcAft>
                        <a:buClrTx/>
                        <a:buSzTx/>
                        <a:buFontTx/>
                        <a:buNone/>
                        <a:tabLst>
                          <a:tab pos="182880" algn="l"/>
                        </a:tabLst>
                        <a:defRPr/>
                      </a:pPr>
                      <a:endParaRPr lang="en-US" sz="1000" b="0" i="1" kern="1200" dirty="0">
                        <a:solidFill>
                          <a:schemeClr val="accent6">
                            <a:lumMod val="75000"/>
                          </a:schemeClr>
                        </a:solidFill>
                        <a:effectLst/>
                        <a:latin typeface="Segoe UI Semibold" panose="020B0702040204020203" pitchFamily="34" charset="0"/>
                        <a:ea typeface="+mn-ea"/>
                        <a:cs typeface="Segoe UI Semibold" panose="020B0702040204020203" pitchFamily="34" charset="0"/>
                      </a:endParaRPr>
                    </a:p>
                  </a:txBody>
                  <a:tcPr marL="89630" marR="0" marT="0" marB="0" anchor="ctr">
                    <a:lnL w="6350" cap="flat" cmpd="sng" algn="ctr">
                      <a:noFill/>
                      <a:prstDash val="solid"/>
                      <a:round/>
                      <a:headEnd type="none" w="med" len="med"/>
                      <a:tailEnd type="none" w="med" len="med"/>
                    </a:lnL>
                    <a:lnR w="6350" cap="flat" cmpd="sng" algn="ctr">
                      <a:solidFill>
                        <a:srgbClr val="0078D7"/>
                      </a:solidFill>
                      <a:prstDash val="lgDash"/>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tab pos="182880" algn="l"/>
                        </a:tabLst>
                        <a:defRPr/>
                      </a:pPr>
                      <a:r>
                        <a:rPr lang="en-US" sz="1100" b="0" kern="1200" baseline="0" dirty="0">
                          <a:solidFill>
                            <a:schemeClr val="tx1"/>
                          </a:solidFill>
                          <a:effectLst/>
                          <a:latin typeface="Segoe UI Semibold" panose="020B0702040204020203" pitchFamily="34" charset="0"/>
                          <a:ea typeface="+mn-ea"/>
                          <a:cs typeface="Segoe UI Semibold" panose="020B0702040204020203" pitchFamily="34" charset="0"/>
                        </a:rPr>
                        <a:t>Advanced OLTP (Advanced In-Memory OLTP, Advanced operational analytics)</a:t>
                      </a:r>
                    </a:p>
                  </a:txBody>
                  <a:tcPr marL="65237" marR="0" marT="0" marB="0" anchor="ctr">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no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tc>
                  <a:txBody>
                    <a:bodyPr/>
                    <a:lstStyle/>
                    <a:p>
                      <a:pPr marL="0" marR="0" lvl="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accent1">
                        <a:alpha val="4000"/>
                      </a:schemeClr>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extLst>
                  <a:ext uri="{0D108BD9-81ED-4DB2-BD59-A6C34878D82A}">
                    <a16:rowId xmlns:a16="http://schemas.microsoft.com/office/drawing/2014/main" val="10008"/>
                  </a:ext>
                </a:extLst>
              </a:tr>
              <a:tr h="351722">
                <a:tc vMerge="1">
                  <a:txBody>
                    <a:bodyPr/>
                    <a:lstStyle/>
                    <a:p>
                      <a:pPr marL="0" marR="0" lvl="0" indent="0" algn="l" defTabSz="914192" rtl="0" eaLnBrk="1" fontAlgn="auto" latinLnBrk="0" hangingPunct="1">
                        <a:lnSpc>
                          <a:spcPct val="107000"/>
                        </a:lnSpc>
                        <a:spcBef>
                          <a:spcPts val="0"/>
                        </a:spcBef>
                        <a:spcAft>
                          <a:spcPts val="0"/>
                        </a:spcAft>
                        <a:buClrTx/>
                        <a:buSzTx/>
                        <a:buFontTx/>
                        <a:buNone/>
                        <a:tabLst>
                          <a:tab pos="182880" algn="l"/>
                        </a:tabLst>
                        <a:defRPr/>
                      </a:pPr>
                      <a:endParaRPr kumimoji="0" lang="en-US" sz="1400" b="0" i="0" u="none" strike="noStrike" kern="1200" cap="none" spc="0" normalizeH="0" baseline="0" noProof="0" dirty="0">
                        <a:ln>
                          <a:noFill/>
                        </a:ln>
                        <a:solidFill>
                          <a:srgbClr val="0078D7"/>
                        </a:solidFill>
                        <a:effectLst/>
                        <a:uLnTx/>
                        <a:uFillTx/>
                        <a:latin typeface="Segoe UI Black" panose="020B0A02040204020203" pitchFamily="34" charset="0"/>
                        <a:ea typeface="Segoe UI Black" panose="020B0A02040204020203" pitchFamily="34" charset="0"/>
                        <a:cs typeface="Segoe UI Black" panose="020B0A02040204020203" pitchFamily="34" charset="0"/>
                      </a:endParaRPr>
                    </a:p>
                  </a:txBody>
                  <a:tcPr marL="89630" marR="0" marT="0" marB="0" anchor="ctr">
                    <a:lnL w="6350" cap="flat" cmpd="sng" algn="ctr">
                      <a:noFill/>
                      <a:prstDash val="solid"/>
                      <a:round/>
                      <a:headEnd type="none" w="med" len="med"/>
                      <a:tailEnd type="none" w="med" len="med"/>
                    </a:lnL>
                    <a:lnR w="6350" cap="flat" cmpd="sng" algn="ctr">
                      <a:solidFill>
                        <a:srgbClr val="0078D7"/>
                      </a:solidFill>
                      <a:prstDash val="lgDash"/>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192" rtl="0" eaLnBrk="1" fontAlgn="auto" latinLnBrk="0" hangingPunct="1">
                        <a:lnSpc>
                          <a:spcPct val="107000"/>
                        </a:lnSpc>
                        <a:spcBef>
                          <a:spcPts val="0"/>
                        </a:spcBef>
                        <a:spcAft>
                          <a:spcPts val="0"/>
                        </a:spcAft>
                        <a:buClrTx/>
                        <a:buSzTx/>
                        <a:buFontTx/>
                        <a:buNone/>
                        <a:tabLst>
                          <a:tab pos="182880" algn="l"/>
                        </a:tabLst>
                        <a:defRPr/>
                      </a:pPr>
                      <a:r>
                        <a:rPr lang="en-US" sz="1100" b="0" kern="1200" baseline="0" noProof="0" dirty="0">
                          <a:solidFill>
                            <a:schemeClr val="tx1"/>
                          </a:solidFill>
                          <a:effectLst/>
                          <a:latin typeface="Segoe UI Semibold" panose="020B0702040204020203" pitchFamily="34" charset="0"/>
                          <a:ea typeface="+mn-ea"/>
                          <a:cs typeface="Segoe UI Semibold" panose="020B0702040204020203" pitchFamily="34" charset="0"/>
                        </a:rPr>
                        <a:t>Basic high availability (2-node single database failover, non-readable secondary)</a:t>
                      </a:r>
                    </a:p>
                  </a:txBody>
                  <a:tcPr marL="65237" marR="0" marT="0" marB="0" anchor="ctr">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no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tc>
                  <a:txBody>
                    <a:bodyPr/>
                    <a:lstStyle/>
                    <a:p>
                      <a:pPr marL="0" marR="0" lvl="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accent1">
                        <a:alpha val="4000"/>
                      </a:schemeClr>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extLst>
                  <a:ext uri="{0D108BD9-81ED-4DB2-BD59-A6C34878D82A}">
                    <a16:rowId xmlns:a16="http://schemas.microsoft.com/office/drawing/2014/main" val="10011"/>
                  </a:ext>
                </a:extLst>
              </a:tr>
              <a:tr h="224624">
                <a:tc vMerge="1">
                  <a:txBody>
                    <a:bodyPr/>
                    <a:lstStyle/>
                    <a:p>
                      <a:pPr marL="0" marR="0">
                        <a:lnSpc>
                          <a:spcPct val="107000"/>
                        </a:lnSpc>
                        <a:spcBef>
                          <a:spcPts val="0"/>
                        </a:spcBef>
                        <a:spcAft>
                          <a:spcPts val="0"/>
                        </a:spcAft>
                        <a:tabLst>
                          <a:tab pos="182880" algn="l"/>
                        </a:tabLst>
                      </a:pPr>
                      <a:endParaRPr lang="en-US" sz="1000" b="0" dirty="0">
                        <a:effectLst/>
                        <a:latin typeface="Segoe UI Semibold" panose="020B0702040204020203" pitchFamily="34" charset="0"/>
                        <a:ea typeface="Calibri" panose="020F0502020204030204" pitchFamily="34" charset="0"/>
                        <a:cs typeface="Segoe UI Semibold" panose="020B0702040204020203" pitchFamily="34" charset="0"/>
                      </a:endParaRPr>
                    </a:p>
                  </a:txBody>
                  <a:tcPr marL="89630" marR="0" marT="0" marB="0" anchor="ctr">
                    <a:lnL w="6350" cap="flat" cmpd="sng" algn="ctr">
                      <a:noFill/>
                      <a:prstDash val="solid"/>
                      <a:round/>
                      <a:headEnd type="none" w="med" len="med"/>
                      <a:tailEnd type="none" w="med" len="med"/>
                    </a:lnL>
                    <a:lnR w="6350" cap="flat" cmpd="sng" algn="ctr">
                      <a:solidFill>
                        <a:srgbClr val="0078D7"/>
                      </a:solidFill>
                      <a:prstDash val="lgDash"/>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nSpc>
                          <a:spcPct val="107000"/>
                        </a:lnSpc>
                        <a:spcBef>
                          <a:spcPts val="0"/>
                        </a:spcBef>
                        <a:spcAft>
                          <a:spcPts val="0"/>
                        </a:spcAft>
                        <a:tabLst>
                          <a:tab pos="182880" algn="l"/>
                        </a:tabLst>
                      </a:pPr>
                      <a:r>
                        <a:rPr lang="en-US" sz="1100" b="0" dirty="0">
                          <a:solidFill>
                            <a:schemeClr val="tx1"/>
                          </a:solidFill>
                          <a:effectLst/>
                          <a:latin typeface="Segoe UI Semibold" panose="020B0702040204020203" pitchFamily="34" charset="0"/>
                          <a:ea typeface="Calibri" panose="020F0502020204030204" pitchFamily="34" charset="0"/>
                          <a:cs typeface="Segoe UI Semibold" panose="020B0702040204020203" pitchFamily="34" charset="0"/>
                        </a:rPr>
                        <a:t>Advanced HA </a:t>
                      </a:r>
                      <a:r>
                        <a:rPr lang="en-US" sz="1100" b="0" baseline="0" dirty="0">
                          <a:solidFill>
                            <a:schemeClr val="tx1"/>
                          </a:solidFill>
                          <a:effectLst/>
                          <a:latin typeface="Segoe UI Semibold" panose="020B0702040204020203" pitchFamily="34" charset="0"/>
                          <a:ea typeface="Calibri" panose="020F0502020204030204" pitchFamily="34" charset="0"/>
                          <a:cs typeface="Segoe UI Semibold" panose="020B0702040204020203" pitchFamily="34" charset="0"/>
                        </a:rPr>
                        <a:t>(Always On - multi-node, multi-db failover, readable secondaries)</a:t>
                      </a:r>
                      <a:endParaRPr lang="en-US" sz="1100" b="0" dirty="0">
                        <a:solidFill>
                          <a:schemeClr val="tx1"/>
                        </a:solidFill>
                        <a:effectLst/>
                        <a:latin typeface="Segoe UI Semibold" panose="020B0702040204020203" pitchFamily="34" charset="0"/>
                        <a:ea typeface="Calibri" panose="020F0502020204030204" pitchFamily="34" charset="0"/>
                        <a:cs typeface="Segoe UI Semibold" panose="020B0702040204020203" pitchFamily="34" charset="0"/>
                      </a:endParaRPr>
                    </a:p>
                  </a:txBody>
                  <a:tcPr marL="65237" marR="0" marT="0" marB="0" anchor="ctr">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no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tc>
                  <a:txBody>
                    <a:bodyPr/>
                    <a:lstStyle/>
                    <a:p>
                      <a:pPr marL="0" marR="0" lvl="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alpha val="4000"/>
                      </a:schemeClr>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extLst>
                  <a:ext uri="{0D108BD9-81ED-4DB2-BD59-A6C34878D82A}">
                    <a16:rowId xmlns:a16="http://schemas.microsoft.com/office/drawing/2014/main" val="10017"/>
                  </a:ext>
                </a:extLst>
              </a:tr>
              <a:tr h="351722">
                <a:tc rowSpan="2">
                  <a:txBody>
                    <a:bodyPr/>
                    <a:lstStyle/>
                    <a:p>
                      <a:pPr marL="0" marR="0" lvl="0" indent="0" algn="l" defTabSz="914192" rtl="0" eaLnBrk="1" fontAlgn="auto" latinLnBrk="0" hangingPunct="1">
                        <a:lnSpc>
                          <a:spcPct val="107000"/>
                        </a:lnSpc>
                        <a:spcBef>
                          <a:spcPts val="0"/>
                        </a:spcBef>
                        <a:spcAft>
                          <a:spcPts val="0"/>
                        </a:spcAft>
                        <a:buClrTx/>
                        <a:buSzTx/>
                        <a:buFontTx/>
                        <a:buNone/>
                        <a:tabLst>
                          <a:tab pos="182880" algn="l"/>
                        </a:tabLst>
                        <a:defRPr/>
                      </a:pPr>
                      <a:r>
                        <a:rPr lang="en-US" sz="1200" b="0" kern="0" spc="-29" dirty="0">
                          <a:solidFill>
                            <a:schemeClr val="tx1"/>
                          </a:solidFill>
                          <a:latin typeface="Segoe UI Semibold" panose="020B0702040204020203" pitchFamily="34" charset="0"/>
                          <a:cs typeface="Segoe UI Semibold" panose="020B0702040204020203" pitchFamily="34" charset="0"/>
                        </a:rPr>
                        <a:t>Security</a:t>
                      </a:r>
                      <a:endParaRPr lang="en-US" sz="1200" b="0" kern="1200" baseline="0" dirty="0">
                        <a:solidFill>
                          <a:schemeClr val="tx1"/>
                        </a:solidFill>
                        <a:effectLst/>
                        <a:latin typeface="Segoe UI Semibold" panose="020B0702040204020203" pitchFamily="34" charset="0"/>
                        <a:ea typeface="+mn-ea"/>
                        <a:cs typeface="Segoe UI Semibold" panose="020B0702040204020203" pitchFamily="34" charset="0"/>
                      </a:endParaRPr>
                    </a:p>
                  </a:txBody>
                  <a:tcPr marL="96805"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192" rtl="0" eaLnBrk="1" fontAlgn="auto" latinLnBrk="0" hangingPunct="1">
                        <a:lnSpc>
                          <a:spcPct val="107000"/>
                        </a:lnSpc>
                        <a:spcBef>
                          <a:spcPts val="0"/>
                        </a:spcBef>
                        <a:spcAft>
                          <a:spcPts val="0"/>
                        </a:spcAft>
                        <a:buClrTx/>
                        <a:buSzTx/>
                        <a:buFontTx/>
                        <a:buNone/>
                        <a:tabLst>
                          <a:tab pos="182880" algn="l"/>
                        </a:tabLst>
                        <a:defRPr/>
                      </a:pPr>
                      <a:r>
                        <a:rPr lang="en-US" sz="1100" b="0" kern="1200" baseline="0" dirty="0">
                          <a:solidFill>
                            <a:schemeClr val="tx1"/>
                          </a:solidFill>
                          <a:effectLst/>
                          <a:latin typeface="Segoe UI Semibold" panose="020B0702040204020203" pitchFamily="34" charset="0"/>
                          <a:ea typeface="+mn-ea"/>
                          <a:cs typeface="Segoe UI Semibold" panose="020B0702040204020203" pitchFamily="34" charset="0"/>
                        </a:rPr>
                        <a:t>Basic security (Basic auditing, Row-level security, Data masking, Always Encrypted)</a:t>
                      </a:r>
                    </a:p>
                  </a:txBody>
                  <a:tcPr marL="65237" marR="0" marT="0" marB="0" anchor="ctr">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no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tc>
                  <a:txBody>
                    <a:bodyPr/>
                    <a:lstStyle/>
                    <a:p>
                      <a:pPr marL="0" marR="0" lvl="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accent1">
                        <a:alpha val="4000"/>
                      </a:schemeClr>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extLst>
                  <a:ext uri="{0D108BD9-81ED-4DB2-BD59-A6C34878D82A}">
                    <a16:rowId xmlns:a16="http://schemas.microsoft.com/office/drawing/2014/main" val="10019"/>
                  </a:ext>
                </a:extLst>
              </a:tr>
              <a:tr h="224624">
                <a:tc vMerge="1">
                  <a:txBody>
                    <a:bodyPr/>
                    <a:lstStyle/>
                    <a:p>
                      <a:pPr marL="0" marR="0" lvl="0" indent="0" algn="l" defTabSz="914400" rtl="0" eaLnBrk="1" fontAlgn="auto" latinLnBrk="0" hangingPunct="1">
                        <a:lnSpc>
                          <a:spcPct val="107000"/>
                        </a:lnSpc>
                        <a:spcBef>
                          <a:spcPts val="0"/>
                        </a:spcBef>
                        <a:spcAft>
                          <a:spcPts val="0"/>
                        </a:spcAft>
                        <a:buClrTx/>
                        <a:buSzTx/>
                        <a:buFontTx/>
                        <a:buNone/>
                        <a:tabLst>
                          <a:tab pos="182880" algn="l"/>
                        </a:tabLst>
                        <a:defRPr/>
                      </a:pPr>
                      <a:endParaRPr lang="en-US" sz="1000" b="0" kern="1200" dirty="0">
                        <a:solidFill>
                          <a:schemeClr val="tx1"/>
                        </a:solidFill>
                        <a:effectLst/>
                        <a:latin typeface="Segoe UI Semibold" panose="020B0702040204020203" pitchFamily="34" charset="0"/>
                        <a:ea typeface="+mn-ea"/>
                        <a:cs typeface="Segoe UI Semibold" panose="020B0702040204020203" pitchFamily="34" charset="0"/>
                      </a:endParaRPr>
                    </a:p>
                  </a:txBody>
                  <a:tcPr marL="89630" marR="0" marT="0" marB="0" anchor="ctr">
                    <a:lnL w="6350" cap="flat" cmpd="sng" algn="ctr">
                      <a:no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tab pos="182880" algn="l"/>
                        </a:tabLst>
                        <a:defRPr/>
                      </a:pPr>
                      <a:r>
                        <a:rPr lang="en-US" sz="1100" b="0" kern="1200" dirty="0">
                          <a:solidFill>
                            <a:schemeClr val="tx1"/>
                          </a:solidFill>
                          <a:effectLst/>
                          <a:latin typeface="Segoe UI Semibold" panose="020B0702040204020203" pitchFamily="34" charset="0"/>
                          <a:ea typeface="+mn-ea"/>
                          <a:cs typeface="Segoe UI Semibold" panose="020B0702040204020203" pitchFamily="34" charset="0"/>
                        </a:rPr>
                        <a:t>Advanced security (Transparent Data Encryption)</a:t>
                      </a:r>
                    </a:p>
                  </a:txBody>
                  <a:tcPr marL="65237" marR="0" marT="0" marB="0" anchor="ctr">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no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tc>
                  <a:txBody>
                    <a:bodyPr/>
                    <a:lstStyle/>
                    <a:p>
                      <a:pPr marL="0" marR="0" lvl="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alpha val="4000"/>
                      </a:schemeClr>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extLst>
                  <a:ext uri="{0D108BD9-81ED-4DB2-BD59-A6C34878D82A}">
                    <a16:rowId xmlns:a16="http://schemas.microsoft.com/office/drawing/2014/main" val="10020"/>
                  </a:ext>
                </a:extLst>
              </a:tr>
              <a:tr h="224624">
                <a:tc rowSpan="4">
                  <a:txBody>
                    <a:bodyPr/>
                    <a:lstStyle/>
                    <a:p>
                      <a:pPr marL="0" marR="0" indent="0" algn="l" defTabSz="914400" rtl="0" eaLnBrk="1" fontAlgn="auto" latinLnBrk="0" hangingPunct="1">
                        <a:lnSpc>
                          <a:spcPct val="107000"/>
                        </a:lnSpc>
                        <a:spcBef>
                          <a:spcPts val="0"/>
                        </a:spcBef>
                        <a:spcAft>
                          <a:spcPts val="0"/>
                        </a:spcAft>
                        <a:buClrTx/>
                        <a:buSzTx/>
                        <a:buFontTx/>
                        <a:buNone/>
                        <a:tabLst>
                          <a:tab pos="182880" algn="l"/>
                        </a:tabLst>
                        <a:defRPr/>
                      </a:pPr>
                      <a:r>
                        <a:rPr lang="en-US" sz="1200" b="0" kern="0" spc="-29" dirty="0">
                          <a:solidFill>
                            <a:schemeClr val="tx1"/>
                          </a:solidFill>
                          <a:latin typeface="Segoe UI Semibold" panose="020B0702040204020203" pitchFamily="34" charset="0"/>
                          <a:cs typeface="Segoe UI Semibold" panose="020B0702040204020203" pitchFamily="34" charset="0"/>
                        </a:rPr>
                        <a:t>Data</a:t>
                      </a:r>
                      <a:r>
                        <a:rPr lang="en-US" sz="1200" b="0" kern="0" spc="-29" baseline="0" dirty="0">
                          <a:solidFill>
                            <a:schemeClr val="tx1"/>
                          </a:solidFill>
                          <a:latin typeface="Segoe UI Semibold" panose="020B0702040204020203" pitchFamily="34" charset="0"/>
                          <a:cs typeface="Segoe UI Semibold" panose="020B0702040204020203" pitchFamily="34" charset="0"/>
                        </a:rPr>
                        <a:t> </a:t>
                      </a:r>
                      <a:br>
                        <a:rPr lang="en-US" sz="1200" b="0" kern="0" spc="-29" baseline="0" dirty="0">
                          <a:solidFill>
                            <a:schemeClr val="tx1"/>
                          </a:solidFill>
                          <a:latin typeface="Segoe UI Semibold" panose="020B0702040204020203" pitchFamily="34" charset="0"/>
                          <a:cs typeface="Segoe UI Semibold" panose="020B0702040204020203" pitchFamily="34" charset="0"/>
                        </a:rPr>
                      </a:br>
                      <a:r>
                        <a:rPr lang="en-US" sz="1200" b="0" kern="0" spc="-29" dirty="0">
                          <a:solidFill>
                            <a:schemeClr val="tx1"/>
                          </a:solidFill>
                          <a:latin typeface="Segoe UI Semibold" panose="020B0702040204020203" pitchFamily="34" charset="0"/>
                          <a:cs typeface="Segoe UI Semibold" panose="020B0702040204020203" pitchFamily="34" charset="0"/>
                        </a:rPr>
                        <a:t>warehousing</a:t>
                      </a:r>
                    </a:p>
                  </a:txBody>
                  <a:tcPr marL="96805"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192" rtl="0" eaLnBrk="1" fontAlgn="auto" latinLnBrk="0" hangingPunct="1">
                        <a:lnSpc>
                          <a:spcPct val="107000"/>
                        </a:lnSpc>
                        <a:spcBef>
                          <a:spcPts val="0"/>
                        </a:spcBef>
                        <a:spcAft>
                          <a:spcPts val="0"/>
                        </a:spcAft>
                        <a:buClrTx/>
                        <a:buSzTx/>
                        <a:buFontTx/>
                        <a:buNone/>
                        <a:tabLst>
                          <a:tab pos="182880" algn="l"/>
                        </a:tabLst>
                        <a:defRPr/>
                      </a:pPr>
                      <a:r>
                        <a:rPr lang="en-US" sz="1100" b="0" baseline="0" dirty="0">
                          <a:solidFill>
                            <a:schemeClr val="tx1"/>
                          </a:solidFill>
                          <a:effectLst/>
                          <a:latin typeface="Segoe UI Semibold" panose="020B0702040204020203" pitchFamily="34" charset="0"/>
                          <a:cs typeface="Segoe UI Semibold" panose="020B0702040204020203" pitchFamily="34" charset="0"/>
                        </a:rPr>
                        <a:t>PolyBase</a:t>
                      </a:r>
                      <a:r>
                        <a:rPr lang="en-US" sz="1100" b="0" baseline="30000" dirty="0">
                          <a:solidFill>
                            <a:schemeClr val="tx1"/>
                          </a:solidFill>
                          <a:effectLst/>
                          <a:latin typeface="Segoe UI Semibold" panose="020B0702040204020203" pitchFamily="34" charset="0"/>
                          <a:cs typeface="Segoe UI Semibold" panose="020B0702040204020203" pitchFamily="34" charset="0"/>
                        </a:rPr>
                        <a:t>2</a:t>
                      </a:r>
                      <a:endParaRPr kumimoji="0" lang="en-US" sz="1100" b="0" i="0" u="none" strike="noStrike" kern="1200" cap="none" spc="0" normalizeH="0" baseline="30000" noProof="0" dirty="0">
                        <a:ln>
                          <a:noFill/>
                        </a:ln>
                        <a:solidFill>
                          <a:schemeClr val="tx1"/>
                        </a:solidFill>
                        <a:effectLst/>
                        <a:uLnTx/>
                        <a:uFillTx/>
                        <a:latin typeface="Segoe UI Black" panose="020B0A02040204020203" pitchFamily="34" charset="0"/>
                        <a:ea typeface="Segoe UI Black" panose="020B0A02040204020203" pitchFamily="34" charset="0"/>
                        <a:cs typeface="Segoe UI Black" panose="020B0A02040204020203" pitchFamily="34" charset="0"/>
                      </a:endParaRPr>
                    </a:p>
                  </a:txBody>
                  <a:tcPr marL="65237" marR="0" marT="0" marB="0" anchor="ctr">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no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endPar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accent1">
                        <a:alpha val="4000"/>
                      </a:schemeClr>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endPar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extLst>
                  <a:ext uri="{0D108BD9-81ED-4DB2-BD59-A6C34878D82A}">
                    <a16:rowId xmlns:a16="http://schemas.microsoft.com/office/drawing/2014/main" val="10021"/>
                  </a:ext>
                </a:extLst>
              </a:tr>
              <a:tr h="351722">
                <a:tc vMerge="1">
                  <a:txBody>
                    <a:bodyPr/>
                    <a:lstStyle/>
                    <a:p>
                      <a:endParaRPr lang="en-US"/>
                    </a:p>
                  </a:txBody>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tab pos="182880" algn="l"/>
                        </a:tabLst>
                        <a:defRPr/>
                      </a:pPr>
                      <a:r>
                        <a:rPr lang="en-US" sz="1100" b="0" dirty="0">
                          <a:solidFill>
                            <a:schemeClr val="tx1"/>
                          </a:solidFill>
                          <a:effectLst/>
                          <a:latin typeface="Segoe UI Semibold" panose="020B0702040204020203" pitchFamily="34" charset="0"/>
                          <a:cs typeface="Segoe UI Semibold" panose="020B0702040204020203" pitchFamily="34" charset="0"/>
                        </a:rPr>
                        <a:t>Basic data</a:t>
                      </a:r>
                      <a:r>
                        <a:rPr lang="en-US" sz="1100" b="0" baseline="0" dirty="0">
                          <a:solidFill>
                            <a:schemeClr val="tx1"/>
                          </a:solidFill>
                          <a:effectLst/>
                          <a:latin typeface="Segoe UI Semibold" panose="020B0702040204020203" pitchFamily="34" charset="0"/>
                          <a:cs typeface="Segoe UI Semibold" panose="020B0702040204020203" pitchFamily="34" charset="0"/>
                        </a:rPr>
                        <a:t> warehousing/data marts (Basic I</a:t>
                      </a:r>
                      <a:r>
                        <a:rPr lang="en-US" sz="1100" b="0" dirty="0">
                          <a:solidFill>
                            <a:schemeClr val="tx1"/>
                          </a:solidFill>
                          <a:effectLst/>
                          <a:latin typeface="Segoe UI Semibold" panose="020B0702040204020203" pitchFamily="34" charset="0"/>
                          <a:cs typeface="Segoe UI Semibold" panose="020B0702040204020203" pitchFamily="34" charset="0"/>
                        </a:rPr>
                        <a:t>n-Memory ColumnStore, Partitioning, Compression)</a:t>
                      </a:r>
                      <a:endParaRPr lang="en-US" sz="1100" b="0" kern="1200" dirty="0">
                        <a:solidFill>
                          <a:schemeClr val="tx1"/>
                        </a:solidFill>
                        <a:effectLst/>
                        <a:latin typeface="Segoe UI Semibold" panose="020B0702040204020203" pitchFamily="34" charset="0"/>
                        <a:ea typeface="+mn-ea"/>
                        <a:cs typeface="Segoe UI Semibold" panose="020B0702040204020203" pitchFamily="34" charset="0"/>
                      </a:endParaRPr>
                    </a:p>
                  </a:txBody>
                  <a:tcPr marL="65237" marR="0" marT="0" marB="0" anchor="ctr">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no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tc>
                  <a:txBody>
                    <a:bodyPr/>
                    <a:lstStyle/>
                    <a:p>
                      <a:pPr marL="0" marR="0" lvl="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accent1">
                        <a:alpha val="4000"/>
                      </a:schemeClr>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extLst>
                  <a:ext uri="{0D108BD9-81ED-4DB2-BD59-A6C34878D82A}">
                    <a16:rowId xmlns:a16="http://schemas.microsoft.com/office/drawing/2014/main" val="10015"/>
                  </a:ext>
                </a:extLst>
              </a:tr>
              <a:tr h="224624">
                <a:tc vMerge="1">
                  <a:txBody>
                    <a:bodyPr/>
                    <a:lstStyle/>
                    <a:p>
                      <a:endParaRPr lang="en-US"/>
                    </a:p>
                  </a:txBody>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tab pos="182880" algn="l"/>
                        </a:tabLst>
                        <a:defRPr/>
                      </a:pPr>
                      <a:r>
                        <a:rPr lang="en-US" sz="1100" b="0" dirty="0">
                          <a:solidFill>
                            <a:schemeClr val="tx1"/>
                          </a:solidFill>
                          <a:effectLst/>
                          <a:latin typeface="Segoe UI Semibold" panose="020B0702040204020203" pitchFamily="34" charset="0"/>
                          <a:cs typeface="Segoe UI Semibold" panose="020B0702040204020203" pitchFamily="34" charset="0"/>
                        </a:rPr>
                        <a:t>Advanced data</a:t>
                      </a:r>
                      <a:r>
                        <a:rPr lang="en-US" sz="1100" b="0" baseline="0" dirty="0">
                          <a:solidFill>
                            <a:schemeClr val="tx1"/>
                          </a:solidFill>
                          <a:effectLst/>
                          <a:latin typeface="Segoe UI Semibold" panose="020B0702040204020203" pitchFamily="34" charset="0"/>
                          <a:cs typeface="Segoe UI Semibold" panose="020B0702040204020203" pitchFamily="34" charset="0"/>
                        </a:rPr>
                        <a:t> warehousing (Advanced I</a:t>
                      </a:r>
                      <a:r>
                        <a:rPr lang="en-US" sz="1100" b="0" dirty="0">
                          <a:solidFill>
                            <a:schemeClr val="tx1"/>
                          </a:solidFill>
                          <a:effectLst/>
                          <a:latin typeface="Segoe UI Semibold" panose="020B0702040204020203" pitchFamily="34" charset="0"/>
                          <a:cs typeface="Segoe UI Semibold" panose="020B0702040204020203" pitchFamily="34" charset="0"/>
                        </a:rPr>
                        <a:t>n-Memory ColumnStore)</a:t>
                      </a:r>
                      <a:endParaRPr lang="en-US" sz="1100" b="0" kern="1200" dirty="0">
                        <a:solidFill>
                          <a:schemeClr val="tx1"/>
                        </a:solidFill>
                        <a:effectLst/>
                        <a:latin typeface="Segoe UI Semibold" panose="020B0702040204020203" pitchFamily="34" charset="0"/>
                        <a:ea typeface="+mn-ea"/>
                        <a:cs typeface="Segoe UI Semibold" panose="020B0702040204020203" pitchFamily="34" charset="0"/>
                      </a:endParaRPr>
                    </a:p>
                  </a:txBody>
                  <a:tcPr marL="65237" marR="0" marT="0" marB="0" anchor="ctr">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no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tc>
                  <a:txBody>
                    <a:bodyPr/>
                    <a:lstStyle/>
                    <a:p>
                      <a:pPr marL="0" marR="0" lvl="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accent1">
                        <a:alpha val="4000"/>
                      </a:schemeClr>
                    </a:solidFill>
                  </a:tcPr>
                </a:tc>
                <a:tc>
                  <a:txBody>
                    <a:bodyPr/>
                    <a:lstStyle/>
                    <a:p>
                      <a:pPr marL="0" marR="0" lvl="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extLst>
                  <a:ext uri="{0D108BD9-81ED-4DB2-BD59-A6C34878D82A}">
                    <a16:rowId xmlns:a16="http://schemas.microsoft.com/office/drawing/2014/main" val="10025"/>
                  </a:ext>
                </a:extLst>
              </a:tr>
              <a:tr h="224624">
                <a:tc vMerge="1">
                  <a:txBody>
                    <a:bodyPr/>
                    <a:lstStyle/>
                    <a:p>
                      <a:endParaRPr lang="en-US"/>
                    </a:p>
                  </a:txBody>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tab pos="182880" algn="l"/>
                        </a:tabLst>
                        <a:defRPr/>
                      </a:pPr>
                      <a:r>
                        <a:rPr lang="en-US" sz="1100" b="0" kern="1200" dirty="0">
                          <a:solidFill>
                            <a:schemeClr val="tx1"/>
                          </a:solidFill>
                          <a:effectLst/>
                          <a:latin typeface="Segoe UI Semibold" panose="020B0702040204020203" pitchFamily="34" charset="0"/>
                          <a:ea typeface="+mn-ea"/>
                          <a:cs typeface="Segoe UI Semibold" panose="020B0702040204020203" pitchFamily="34" charset="0"/>
                        </a:rPr>
                        <a:t>Advanced</a:t>
                      </a:r>
                      <a:r>
                        <a:rPr lang="en-US" sz="1100" b="0" kern="1200" baseline="0" dirty="0">
                          <a:solidFill>
                            <a:schemeClr val="tx1"/>
                          </a:solidFill>
                          <a:effectLst/>
                          <a:latin typeface="Segoe UI Semibold" panose="020B0702040204020203" pitchFamily="34" charset="0"/>
                          <a:ea typeface="+mn-ea"/>
                          <a:cs typeface="Segoe UI Semibold" panose="020B0702040204020203" pitchFamily="34" charset="0"/>
                        </a:rPr>
                        <a:t> data integration (Fuzzy grouping and look ups)</a:t>
                      </a:r>
                      <a:endParaRPr lang="en-US" sz="1100" b="0" kern="1200" dirty="0">
                        <a:solidFill>
                          <a:schemeClr val="tx1"/>
                        </a:solidFill>
                        <a:effectLst/>
                        <a:latin typeface="Segoe UI Semibold" panose="020B0702040204020203" pitchFamily="34" charset="0"/>
                        <a:ea typeface="+mn-ea"/>
                        <a:cs typeface="Segoe UI Semibold" panose="020B0702040204020203" pitchFamily="34" charset="0"/>
                      </a:endParaRPr>
                    </a:p>
                  </a:txBody>
                  <a:tcPr marL="65237" marR="0" marT="0" marB="0" anchor="ctr">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no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tc>
                  <a:txBody>
                    <a:bodyPr/>
                    <a:lstStyle/>
                    <a:p>
                      <a:pPr marL="0" marR="0" lvl="0" indent="0" algn="ctr" defTabSz="932742" rtl="0" eaLnBrk="1" fontAlgn="auto" latinLnBrk="0" hangingPunct="1">
                        <a:lnSpc>
                          <a:spcPct val="107000"/>
                        </a:lnSpc>
                        <a:spcBef>
                          <a:spcPts val="0"/>
                        </a:spcBef>
                        <a:spcAft>
                          <a:spcPts val="0"/>
                        </a:spcAft>
                        <a:buClrTx/>
                        <a:buSzTx/>
                        <a:buFontTx/>
                        <a:buNone/>
                        <a:tabLst>
                          <a:tab pos="182880" algn="l"/>
                        </a:tabLst>
                        <a:defRPr/>
                      </a:pPr>
                      <a:endPar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alpha val="4000"/>
                      </a:schemeClr>
                    </a:solidFill>
                  </a:tcPr>
                </a:tc>
                <a:tc>
                  <a:txBody>
                    <a:bodyPr/>
                    <a:lstStyle/>
                    <a:p>
                      <a:pPr marL="0" marR="0" lvl="0" indent="0" algn="ctr" defTabSz="932742" rtl="0" eaLnBrk="1" fontAlgn="auto" latinLnBrk="0" hangingPunct="1">
                        <a:lnSpc>
                          <a:spcPct val="107000"/>
                        </a:lnSpc>
                        <a:spcBef>
                          <a:spcPts val="0"/>
                        </a:spcBef>
                        <a:spcAft>
                          <a:spcPts val="0"/>
                        </a:spcAft>
                        <a:buClrTx/>
                        <a:buSzTx/>
                        <a:buFontTx/>
                        <a:buNone/>
                        <a:tabLst>
                          <a:tab pos="182880" algn="l"/>
                        </a:tabLst>
                        <a:defRPr/>
                      </a:pPr>
                      <a:endPar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extLst>
                  <a:ext uri="{0D108BD9-81ED-4DB2-BD59-A6C34878D82A}">
                    <a16:rowId xmlns:a16="http://schemas.microsoft.com/office/drawing/2014/main" val="10026"/>
                  </a:ext>
                </a:extLst>
              </a:tr>
              <a:tr h="351722">
                <a:tc rowSpan="2">
                  <a:txBody>
                    <a:bodyPr/>
                    <a:lstStyle/>
                    <a:p>
                      <a:pPr marL="0" marR="0" lvl="0" indent="0" algn="l" defTabSz="914192" rtl="0" eaLnBrk="1" fontAlgn="auto" latinLnBrk="0" hangingPunct="1">
                        <a:lnSpc>
                          <a:spcPct val="107000"/>
                        </a:lnSpc>
                        <a:spcBef>
                          <a:spcPts val="0"/>
                        </a:spcBef>
                        <a:spcAft>
                          <a:spcPts val="0"/>
                        </a:spcAft>
                        <a:buClrTx/>
                        <a:buSzTx/>
                        <a:buFontTx/>
                        <a:buNone/>
                        <a:tabLst>
                          <a:tab pos="182880" algn="l"/>
                        </a:tabLst>
                        <a:defRPr/>
                      </a:pPr>
                      <a:r>
                        <a:rPr lang="en-US" sz="1200" b="0" kern="0" spc="-29" dirty="0">
                          <a:solidFill>
                            <a:schemeClr val="tx1"/>
                          </a:solidFill>
                          <a:latin typeface="Segoe UI Semibold" panose="020B0702040204020203" pitchFamily="34" charset="0"/>
                          <a:cs typeface="Segoe UI Semibold" panose="020B0702040204020203" pitchFamily="34" charset="0"/>
                        </a:rPr>
                        <a:t>Tools</a:t>
                      </a:r>
                    </a:p>
                  </a:txBody>
                  <a:tcPr marL="96805"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192" rtl="0" eaLnBrk="1" fontAlgn="auto" latinLnBrk="0" hangingPunct="1">
                        <a:lnSpc>
                          <a:spcPct val="107000"/>
                        </a:lnSpc>
                        <a:spcBef>
                          <a:spcPts val="0"/>
                        </a:spcBef>
                        <a:spcAft>
                          <a:spcPts val="0"/>
                        </a:spcAft>
                        <a:buClrTx/>
                        <a:buSzTx/>
                        <a:buFontTx/>
                        <a:buNone/>
                        <a:tabLst>
                          <a:tab pos="182880" algn="l"/>
                        </a:tabLst>
                        <a:defRPr/>
                      </a:pPr>
                      <a:r>
                        <a:rPr lang="en-US" sz="1100" b="0" kern="1200" noProof="0" dirty="0">
                          <a:solidFill>
                            <a:schemeClr val="tx1"/>
                          </a:solidFill>
                          <a:effectLst/>
                          <a:latin typeface="Segoe UI Semibold" panose="020B0702040204020203" pitchFamily="34" charset="0"/>
                          <a:ea typeface="+mn-ea"/>
                          <a:cs typeface="Segoe UI Semibold" panose="020B0702040204020203" pitchFamily="34" charset="0"/>
                        </a:rPr>
                        <a:t>Windows ecosystem: Full-fidelity Management</a:t>
                      </a:r>
                      <a:r>
                        <a:rPr lang="en-US" sz="1100" b="0" kern="1200" baseline="0" noProof="0" dirty="0">
                          <a:solidFill>
                            <a:schemeClr val="tx1"/>
                          </a:solidFill>
                          <a:effectLst/>
                          <a:latin typeface="Segoe UI Semibold" panose="020B0702040204020203" pitchFamily="34" charset="0"/>
                          <a:ea typeface="+mn-ea"/>
                          <a:cs typeface="Segoe UI Semibold" panose="020B0702040204020203" pitchFamily="34" charset="0"/>
                        </a:rPr>
                        <a:t> &amp; Dev Tool (</a:t>
                      </a:r>
                      <a:r>
                        <a:rPr lang="en-US" sz="1100" b="0" kern="1200" noProof="0" dirty="0">
                          <a:solidFill>
                            <a:schemeClr val="tx1"/>
                          </a:solidFill>
                          <a:effectLst/>
                          <a:latin typeface="Segoe UI Semibold" panose="020B0702040204020203" pitchFamily="34" charset="0"/>
                          <a:ea typeface="+mn-ea"/>
                          <a:cs typeface="Segoe UI Semibold" panose="020B0702040204020203" pitchFamily="34" charset="0"/>
                        </a:rPr>
                        <a:t>SSMS &amp; SSDT), command line tools</a:t>
                      </a:r>
                    </a:p>
                  </a:txBody>
                  <a:tcPr marL="65237" marR="0" marT="0" marB="0" anchor="ctr">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no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tc>
                  <a:txBody>
                    <a:bodyPr/>
                    <a:lstStyle/>
                    <a:p>
                      <a:pPr marL="0" marR="0" lvl="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alpha val="4000"/>
                      </a:schemeClr>
                    </a:solidFill>
                  </a:tcPr>
                </a:tc>
                <a:tc>
                  <a:txBody>
                    <a:bodyPr/>
                    <a:lstStyle/>
                    <a:p>
                      <a:pPr marL="0" marR="0" lvl="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extLst>
                  <a:ext uri="{0D108BD9-81ED-4DB2-BD59-A6C34878D82A}">
                    <a16:rowId xmlns:a16="http://schemas.microsoft.com/office/drawing/2014/main" val="619507567"/>
                  </a:ext>
                </a:extLst>
              </a:tr>
              <a:tr h="351722">
                <a:tc vMerge="1">
                  <a:txBody>
                    <a:bodyPr/>
                    <a:lstStyle/>
                    <a:p>
                      <a:pPr marL="0" marR="0" lvl="0" indent="0" algn="l" defTabSz="914192" rtl="0" eaLnBrk="1" fontAlgn="auto" latinLnBrk="0" hangingPunct="1">
                        <a:lnSpc>
                          <a:spcPct val="107000"/>
                        </a:lnSpc>
                        <a:spcBef>
                          <a:spcPts val="0"/>
                        </a:spcBef>
                        <a:spcAft>
                          <a:spcPts val="0"/>
                        </a:spcAft>
                        <a:buClrTx/>
                        <a:buSzTx/>
                        <a:buFontTx/>
                        <a:buNone/>
                        <a:tabLst>
                          <a:tab pos="182880" algn="l"/>
                        </a:tabLst>
                        <a:defRPr/>
                      </a:pPr>
                      <a:endParaRPr lang="en-US" sz="1400" b="0" kern="0" spc="-29" dirty="0">
                        <a:solidFill>
                          <a:schemeClr val="accent1"/>
                        </a:solidFill>
                        <a:latin typeface="Segoe UI Semibold" panose="020B0702040204020203" pitchFamily="34" charset="0"/>
                        <a:cs typeface="Segoe UI Semibold" panose="020B0702040204020203" pitchFamily="34" charset="0"/>
                      </a:endParaRPr>
                    </a:p>
                  </a:txBody>
                  <a:tcPr marL="109728"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192" rtl="0" eaLnBrk="1" fontAlgn="auto" latinLnBrk="0" hangingPunct="1">
                        <a:lnSpc>
                          <a:spcPct val="107000"/>
                        </a:lnSpc>
                        <a:spcBef>
                          <a:spcPts val="0"/>
                        </a:spcBef>
                        <a:spcAft>
                          <a:spcPts val="0"/>
                        </a:spcAft>
                        <a:buClrTx/>
                        <a:buSzTx/>
                        <a:buFontTx/>
                        <a:buNone/>
                        <a:tabLst>
                          <a:tab pos="182880" algn="l"/>
                        </a:tabLst>
                        <a:defRPr/>
                      </a:pPr>
                      <a:r>
                        <a:rPr lang="en-US" sz="1100" b="0" kern="1200" noProof="0" dirty="0">
                          <a:solidFill>
                            <a:schemeClr val="tx1"/>
                          </a:solidFill>
                          <a:effectLst/>
                          <a:latin typeface="Segoe UI Semibold" panose="020B0702040204020203" pitchFamily="34" charset="0"/>
                          <a:ea typeface="+mn-ea"/>
                          <a:cs typeface="Segoe UI Semibold" panose="020B0702040204020203" pitchFamily="34" charset="0"/>
                        </a:rPr>
                        <a:t>Linux/OSX/Windows ecosystem: Dev tools (VS Code), </a:t>
                      </a:r>
                      <a:r>
                        <a:rPr lang="en-US" sz="1100" b="0" kern="1200" baseline="0" noProof="0" dirty="0">
                          <a:solidFill>
                            <a:schemeClr val="tx1"/>
                          </a:solidFill>
                          <a:effectLst/>
                          <a:latin typeface="Segoe UI Semibold" panose="020B0702040204020203" pitchFamily="34" charset="0"/>
                          <a:ea typeface="+mn-ea"/>
                          <a:cs typeface="Segoe UI Semibold" panose="020B0702040204020203" pitchFamily="34" charset="0"/>
                        </a:rPr>
                        <a:t>DB Admin GUI tool, command line tools</a:t>
                      </a:r>
                      <a:endParaRPr lang="en-US" sz="1100" b="0" kern="1200" noProof="0" dirty="0">
                        <a:solidFill>
                          <a:schemeClr val="tx1"/>
                        </a:solidFill>
                        <a:effectLst/>
                        <a:latin typeface="Segoe UI Semibold" panose="020B0702040204020203" pitchFamily="34" charset="0"/>
                        <a:ea typeface="+mn-ea"/>
                        <a:cs typeface="Segoe UI Semibold" panose="020B0702040204020203" pitchFamily="34" charset="0"/>
                      </a:endParaRPr>
                    </a:p>
                  </a:txBody>
                  <a:tcPr marL="65237" marR="0" marT="0" marB="0" anchor="ctr">
                    <a:lnL w="12700" cap="flat" cmpd="sng" algn="ctr">
                      <a:noFill/>
                      <a:prstDash val="solid"/>
                      <a:round/>
                      <a:headEnd type="none" w="med" len="med"/>
                      <a:tailEnd type="none" w="med" len="med"/>
                    </a:lnL>
                    <a:lnR w="9525"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tc>
                  <a:txBody>
                    <a:bodyPr/>
                    <a:lstStyle/>
                    <a:p>
                      <a:pPr marL="0" marR="0" lvl="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alpha val="4000"/>
                      </a:schemeClr>
                    </a:solidFill>
                  </a:tcPr>
                </a:tc>
                <a:tc>
                  <a:txBody>
                    <a:bodyPr/>
                    <a:lstStyle/>
                    <a:p>
                      <a:pPr marL="0" marR="0" lvl="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extLst>
                  <a:ext uri="{0D108BD9-81ED-4DB2-BD59-A6C34878D82A}">
                    <a16:rowId xmlns:a16="http://schemas.microsoft.com/office/drawing/2014/main" val="1187295766"/>
                  </a:ext>
                </a:extLst>
              </a:tr>
              <a:tr h="224624">
                <a:tc rowSpan="2">
                  <a:txBody>
                    <a:bodyPr/>
                    <a:lstStyle/>
                    <a:p>
                      <a:pPr marL="0" marR="0" lvl="0" indent="0" algn="l" defTabSz="914192" rtl="0" eaLnBrk="1" fontAlgn="auto" latinLnBrk="0" hangingPunct="1">
                        <a:lnSpc>
                          <a:spcPct val="107000"/>
                        </a:lnSpc>
                        <a:spcBef>
                          <a:spcPts val="0"/>
                        </a:spcBef>
                        <a:spcAft>
                          <a:spcPts val="0"/>
                        </a:spcAft>
                        <a:buClrTx/>
                        <a:buSzTx/>
                        <a:buFontTx/>
                        <a:buNone/>
                        <a:tabLst>
                          <a:tab pos="182880" algn="l"/>
                        </a:tabLst>
                        <a:defRPr/>
                      </a:pPr>
                      <a:r>
                        <a:rPr lang="en-US" sz="1200" b="0" kern="0" spc="-29" dirty="0">
                          <a:solidFill>
                            <a:schemeClr val="tx1"/>
                          </a:solidFill>
                          <a:latin typeface="Segoe UI Semibold" panose="020B0702040204020203" pitchFamily="34" charset="0"/>
                          <a:cs typeface="Segoe UI Semibold" panose="020B0702040204020203" pitchFamily="34" charset="0"/>
                        </a:rPr>
                        <a:t>Developer</a:t>
                      </a:r>
                    </a:p>
                  </a:txBody>
                  <a:tcPr marL="96805"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192" rtl="0" eaLnBrk="1" fontAlgn="auto" latinLnBrk="0" hangingPunct="1">
                        <a:lnSpc>
                          <a:spcPct val="107000"/>
                        </a:lnSpc>
                        <a:spcBef>
                          <a:spcPts val="0"/>
                        </a:spcBef>
                        <a:spcAft>
                          <a:spcPts val="0"/>
                        </a:spcAft>
                        <a:buClrTx/>
                        <a:buSzTx/>
                        <a:buFontTx/>
                        <a:buNone/>
                        <a:tabLst>
                          <a:tab pos="182880" algn="l"/>
                        </a:tabLst>
                        <a:defRPr/>
                      </a:pPr>
                      <a:r>
                        <a:rPr lang="en-US" sz="1100" b="0" dirty="0">
                          <a:solidFill>
                            <a:schemeClr val="tx1"/>
                          </a:solidFill>
                          <a:effectLst/>
                          <a:latin typeface="Segoe UI Semibold" panose="020B0702040204020203" pitchFamily="34" charset="0"/>
                          <a:cs typeface="Segoe UI Semibold" panose="020B0702040204020203" pitchFamily="34" charset="0"/>
                        </a:rPr>
                        <a:t>Programmability (T-SQL,</a:t>
                      </a:r>
                      <a:r>
                        <a:rPr lang="en-US" sz="1100" b="0" spc="155" dirty="0">
                          <a:solidFill>
                            <a:schemeClr val="tx1"/>
                          </a:solidFill>
                          <a:effectLst/>
                          <a:latin typeface="Segoe UI Semibold" panose="020B0702040204020203" pitchFamily="34" charset="0"/>
                          <a:cs typeface="Segoe UI Semibold" panose="020B0702040204020203" pitchFamily="34" charset="0"/>
                        </a:rPr>
                        <a:t> </a:t>
                      </a:r>
                      <a:r>
                        <a:rPr lang="en-US" sz="1100" b="0" dirty="0">
                          <a:solidFill>
                            <a:schemeClr val="tx1"/>
                          </a:solidFill>
                          <a:effectLst/>
                          <a:latin typeface="Segoe UI Semibold" panose="020B0702040204020203" pitchFamily="34" charset="0"/>
                          <a:cs typeface="Segoe UI Semibold" panose="020B0702040204020203" pitchFamily="34" charset="0"/>
                        </a:rPr>
                        <a:t>CLR,</a:t>
                      </a:r>
                      <a:r>
                        <a:rPr lang="en-US" sz="1100" b="0" spc="95" dirty="0">
                          <a:solidFill>
                            <a:schemeClr val="tx1"/>
                          </a:solidFill>
                          <a:effectLst/>
                          <a:latin typeface="Segoe UI Semibold" panose="020B0702040204020203" pitchFamily="34" charset="0"/>
                          <a:cs typeface="Segoe UI Semibold" panose="020B0702040204020203" pitchFamily="34" charset="0"/>
                        </a:rPr>
                        <a:t> </a:t>
                      </a:r>
                      <a:r>
                        <a:rPr lang="en-US" sz="1100" b="0" dirty="0">
                          <a:solidFill>
                            <a:schemeClr val="tx1"/>
                          </a:solidFill>
                          <a:effectLst/>
                          <a:latin typeface="Segoe UI Semibold" panose="020B0702040204020203" pitchFamily="34" charset="0"/>
                          <a:cs typeface="Segoe UI Semibold" panose="020B0702040204020203" pitchFamily="34" charset="0"/>
                        </a:rPr>
                        <a:t>Data</a:t>
                      </a:r>
                      <a:r>
                        <a:rPr lang="en-US" sz="1100" b="0" spc="95" dirty="0">
                          <a:solidFill>
                            <a:schemeClr val="tx1"/>
                          </a:solidFill>
                          <a:effectLst/>
                          <a:latin typeface="Segoe UI Semibold" panose="020B0702040204020203" pitchFamily="34" charset="0"/>
                          <a:cs typeface="Segoe UI Semibold" panose="020B0702040204020203" pitchFamily="34" charset="0"/>
                        </a:rPr>
                        <a:t> </a:t>
                      </a:r>
                      <a:r>
                        <a:rPr lang="en-US" sz="1100" b="0" dirty="0">
                          <a:solidFill>
                            <a:schemeClr val="tx1"/>
                          </a:solidFill>
                          <a:effectLst/>
                          <a:latin typeface="Segoe UI Semibold" panose="020B0702040204020203" pitchFamily="34" charset="0"/>
                          <a:cs typeface="Segoe UI Semibold" panose="020B0702040204020203" pitchFamily="34" charset="0"/>
                        </a:rPr>
                        <a:t>Types, JSON)</a:t>
                      </a:r>
                      <a:endParaRPr kumimoji="0" lang="en-US" sz="1100" b="0" i="0" u="none" strike="noStrike" kern="1200" cap="none" spc="0" normalizeH="0" baseline="0" noProof="0" dirty="0">
                        <a:ln>
                          <a:noFill/>
                        </a:ln>
                        <a:solidFill>
                          <a:schemeClr val="tx1"/>
                        </a:solidFill>
                        <a:effectLst/>
                        <a:uLnTx/>
                        <a:uFillTx/>
                        <a:latin typeface="Segoe UI Black" panose="020B0A02040204020203" pitchFamily="34" charset="0"/>
                        <a:ea typeface="Segoe UI Black" panose="020B0A02040204020203" pitchFamily="34" charset="0"/>
                        <a:cs typeface="Segoe UI Black" panose="020B0A02040204020203" pitchFamily="34" charset="0"/>
                      </a:endParaRPr>
                    </a:p>
                  </a:txBody>
                  <a:tcPr marL="65237" marR="0" marT="0" marB="0" anchor="ctr">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no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tc>
                  <a:txBody>
                    <a:bodyPr/>
                    <a:lstStyle/>
                    <a:p>
                      <a:pPr marL="0" marR="0" lvl="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alpha val="4000"/>
                      </a:schemeClr>
                    </a:solidFill>
                  </a:tcPr>
                </a:tc>
                <a:tc>
                  <a:txBody>
                    <a:bodyPr/>
                    <a:lstStyle/>
                    <a:p>
                      <a:pPr marL="0" marR="0" lvl="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extLst>
                  <a:ext uri="{0D108BD9-81ED-4DB2-BD59-A6C34878D82A}">
                    <a16:rowId xmlns:a16="http://schemas.microsoft.com/office/drawing/2014/main" val="2712430361"/>
                  </a:ext>
                </a:extLst>
              </a:tr>
              <a:tr h="224624">
                <a:tc vMerge="1">
                  <a:txBody>
                    <a:bodyPr/>
                    <a:lstStyle/>
                    <a:p>
                      <a:pPr marL="0" marR="0" lvl="0" indent="0" algn="l" defTabSz="914192" rtl="0" eaLnBrk="1" fontAlgn="auto" latinLnBrk="0" hangingPunct="1">
                        <a:lnSpc>
                          <a:spcPct val="107000"/>
                        </a:lnSpc>
                        <a:spcBef>
                          <a:spcPts val="0"/>
                        </a:spcBef>
                        <a:spcAft>
                          <a:spcPts val="0"/>
                        </a:spcAft>
                        <a:buClrTx/>
                        <a:buSzTx/>
                        <a:buFontTx/>
                        <a:buNone/>
                        <a:tabLst>
                          <a:tab pos="182880" algn="l"/>
                        </a:tabLst>
                        <a:defRPr/>
                      </a:pPr>
                      <a:endParaRPr lang="en-US" sz="1400" b="0" kern="0" spc="-29" dirty="0">
                        <a:solidFill>
                          <a:srgbClr val="FF8C00"/>
                        </a:solidFill>
                        <a:latin typeface="Segoe UI Semibold" panose="020B0702040204020203" pitchFamily="34" charset="0"/>
                        <a:cs typeface="Segoe UI Semibold" panose="020B0702040204020203" pitchFamily="34" charset="0"/>
                      </a:endParaRPr>
                    </a:p>
                  </a:txBody>
                  <a:tcPr marL="109728" marR="0" marT="0" marB="0" anchor="ctr">
                    <a:lnL w="6350" cap="flat" cmpd="sng" algn="ctr">
                      <a:no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192" rtl="0" eaLnBrk="1" fontAlgn="auto" latinLnBrk="0" hangingPunct="1">
                        <a:lnSpc>
                          <a:spcPct val="107000"/>
                        </a:lnSpc>
                        <a:spcBef>
                          <a:spcPts val="0"/>
                        </a:spcBef>
                        <a:spcAft>
                          <a:spcPts val="0"/>
                        </a:spcAft>
                        <a:buClrTx/>
                        <a:buSzTx/>
                        <a:buFontTx/>
                        <a:buNone/>
                        <a:tabLst>
                          <a:tab pos="182880" algn="l"/>
                        </a:tabLst>
                        <a:defRPr/>
                      </a:pPr>
                      <a:r>
                        <a:rPr lang="en-US" sz="1100" b="0" kern="1200" noProof="0" dirty="0">
                          <a:solidFill>
                            <a:schemeClr val="tx1"/>
                          </a:solidFill>
                          <a:effectLst/>
                          <a:latin typeface="Segoe UI Semibold" panose="020B0702040204020203" pitchFamily="34" charset="0"/>
                          <a:ea typeface="+mn-ea"/>
                          <a:cs typeface="Segoe UI Semibold" panose="020B0702040204020203" pitchFamily="34" charset="0"/>
                        </a:rPr>
                        <a:t>Windows Filesystem Integration</a:t>
                      </a:r>
                      <a:r>
                        <a:rPr lang="en-US" sz="1100" b="0" kern="1200" baseline="0" noProof="0" dirty="0">
                          <a:solidFill>
                            <a:schemeClr val="tx1"/>
                          </a:solidFill>
                          <a:effectLst/>
                          <a:latin typeface="Segoe UI Semibold" panose="020B0702040204020203" pitchFamily="34" charset="0"/>
                          <a:ea typeface="+mn-ea"/>
                          <a:cs typeface="Segoe UI Semibold" panose="020B0702040204020203" pitchFamily="34" charset="0"/>
                        </a:rPr>
                        <a:t> - </a:t>
                      </a:r>
                      <a:r>
                        <a:rPr lang="en-US" sz="1100" b="0" kern="1200" noProof="0" dirty="0">
                          <a:solidFill>
                            <a:schemeClr val="tx1"/>
                          </a:solidFill>
                          <a:effectLst/>
                          <a:latin typeface="Segoe UI Semibold" panose="020B0702040204020203" pitchFamily="34" charset="0"/>
                          <a:ea typeface="+mn-ea"/>
                          <a:cs typeface="Segoe UI Semibold" panose="020B0702040204020203" pitchFamily="34" charset="0"/>
                        </a:rPr>
                        <a:t>FileTable </a:t>
                      </a:r>
                    </a:p>
                  </a:txBody>
                  <a:tcPr marL="65237" marR="0" marT="0" marB="0" anchor="ctr">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endParaRPr lang="en-US" sz="1100" dirty="0">
                        <a:solidFill>
                          <a:schemeClr val="tx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alpha val="4000"/>
                      </a:schemeClr>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endParaRPr lang="en-US" sz="1100" dirty="0">
                        <a:solidFill>
                          <a:schemeClr val="accent2"/>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extLst>
                  <a:ext uri="{0D108BD9-81ED-4DB2-BD59-A6C34878D82A}">
                    <a16:rowId xmlns:a16="http://schemas.microsoft.com/office/drawing/2014/main" val="2072092743"/>
                  </a:ext>
                </a:extLst>
              </a:tr>
              <a:tr h="377992">
                <a:tc rowSpan="3">
                  <a:txBody>
                    <a:bodyPr/>
                    <a:lstStyle/>
                    <a:p>
                      <a:pPr marL="0" marR="0" lvl="0" indent="0" algn="l" defTabSz="914192" rtl="0" eaLnBrk="1" fontAlgn="auto" latinLnBrk="0" hangingPunct="1">
                        <a:lnSpc>
                          <a:spcPct val="107000"/>
                        </a:lnSpc>
                        <a:spcBef>
                          <a:spcPts val="0"/>
                        </a:spcBef>
                        <a:spcAft>
                          <a:spcPts val="0"/>
                        </a:spcAft>
                        <a:buClrTx/>
                        <a:buSzTx/>
                        <a:buFontTx/>
                        <a:buNone/>
                        <a:tabLst>
                          <a:tab pos="182880" algn="l"/>
                        </a:tabLst>
                        <a:defRPr/>
                      </a:pPr>
                      <a:r>
                        <a:rPr lang="en-US" sz="1200" b="0" kern="0" spc="-29" dirty="0">
                          <a:solidFill>
                            <a:schemeClr val="tx1"/>
                          </a:solidFill>
                          <a:latin typeface="Segoe UI Semibold" panose="020B0702040204020203" pitchFamily="34" charset="0"/>
                          <a:cs typeface="Segoe UI Semibold" panose="020B0702040204020203" pitchFamily="34" charset="0"/>
                        </a:rPr>
                        <a:t>BI &amp;</a:t>
                      </a:r>
                      <a:r>
                        <a:rPr lang="en-US" sz="1200" b="0" kern="0" spc="-29" baseline="0" dirty="0">
                          <a:solidFill>
                            <a:schemeClr val="tx1"/>
                          </a:solidFill>
                          <a:latin typeface="Segoe UI Semibold" panose="020B0702040204020203" pitchFamily="34" charset="0"/>
                          <a:cs typeface="Segoe UI Semibold" panose="020B0702040204020203" pitchFamily="34" charset="0"/>
                        </a:rPr>
                        <a:t> Advanced Analytics</a:t>
                      </a:r>
                      <a:endParaRPr lang="en-US" sz="1200" b="0" kern="0" spc="-29" dirty="0">
                        <a:solidFill>
                          <a:schemeClr val="tx1"/>
                        </a:solidFill>
                        <a:latin typeface="Segoe UI Semibold" panose="020B0702040204020203" pitchFamily="34" charset="0"/>
                        <a:cs typeface="Segoe UI Semibold" panose="020B0702040204020203" pitchFamily="34" charset="0"/>
                      </a:endParaRPr>
                    </a:p>
                  </a:txBody>
                  <a:tcPr marL="96805"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15000"/>
                        </a:lnSpc>
                        <a:spcBef>
                          <a:spcPts val="0"/>
                        </a:spcBef>
                        <a:spcAft>
                          <a:spcPts val="0"/>
                        </a:spcAft>
                        <a:buClrTx/>
                        <a:buSzTx/>
                        <a:buFontTx/>
                        <a:buNone/>
                        <a:tabLst>
                          <a:tab pos="182880" algn="l"/>
                        </a:tabLst>
                        <a:defRPr/>
                      </a:pPr>
                      <a:r>
                        <a:rPr lang="en-US" sz="1100" b="0" kern="1200" dirty="0">
                          <a:solidFill>
                            <a:schemeClr val="tx1"/>
                          </a:solidFill>
                          <a:effectLst/>
                          <a:latin typeface="Segoe UI Semibold" panose="020B0702040204020203" pitchFamily="34" charset="0"/>
                          <a:ea typeface="+mn-ea"/>
                          <a:cs typeface="Segoe UI Semibold" panose="020B0702040204020203" pitchFamily="34" charset="0"/>
                        </a:rPr>
                        <a:t>Basic Corporate Business Intelligence (Multi-dimensional models, Basic tabular model)</a:t>
                      </a:r>
                      <a:endParaRPr kumimoji="0" lang="en-US" sz="1100" b="0" i="0" u="none" strike="noStrike" kern="1200" cap="none" spc="0" normalizeH="0" baseline="0" noProof="0" dirty="0">
                        <a:ln>
                          <a:noFill/>
                        </a:ln>
                        <a:solidFill>
                          <a:schemeClr val="tx1"/>
                        </a:solidFill>
                        <a:effectLst/>
                        <a:uLnTx/>
                        <a:uFillTx/>
                        <a:latin typeface="Segoe UI Black" panose="020B0A02040204020203" pitchFamily="34" charset="0"/>
                        <a:ea typeface="Segoe UI Black" panose="020B0A02040204020203" pitchFamily="34" charset="0"/>
                        <a:cs typeface="Segoe UI Black" panose="020B0A02040204020203" pitchFamily="34" charset="0"/>
                      </a:endParaRPr>
                    </a:p>
                  </a:txBody>
                  <a:tcPr marL="65237" marR="0" marT="0" marB="0" anchor="ctr">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no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endParaRPr lang="en-US" sz="1100" dirty="0">
                        <a:solidFill>
                          <a:srgbClr val="A8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accent1">
                        <a:alpha val="4000"/>
                      </a:schemeClr>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endParaRPr lang="en-US" sz="1100" dirty="0">
                        <a:solidFill>
                          <a:schemeClr val="accent2"/>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extLst>
                  <a:ext uri="{0D108BD9-81ED-4DB2-BD59-A6C34878D82A}">
                    <a16:rowId xmlns:a16="http://schemas.microsoft.com/office/drawing/2014/main" val="10010"/>
                  </a:ext>
                </a:extLst>
              </a:tr>
              <a:tr h="224624">
                <a:tc vMerge="1">
                  <a:txBody>
                    <a:bodyPr/>
                    <a:lstStyle/>
                    <a:p>
                      <a:endParaRPr lang="en-US"/>
                    </a:p>
                  </a:txBody>
                  <a:tcPr/>
                </a:tc>
                <a:tc>
                  <a:txBody>
                    <a:bodyPr/>
                    <a:lstStyle/>
                    <a:p>
                      <a:pPr marL="0" marR="0" lvl="0" indent="0" algn="l" defTabSz="914400" rtl="0" eaLnBrk="1" fontAlgn="auto" latinLnBrk="0" hangingPunct="1">
                        <a:lnSpc>
                          <a:spcPct val="115000"/>
                        </a:lnSpc>
                        <a:spcBef>
                          <a:spcPts val="0"/>
                        </a:spcBef>
                        <a:spcAft>
                          <a:spcPts val="0"/>
                        </a:spcAft>
                        <a:buClrTx/>
                        <a:buSzTx/>
                        <a:buFontTx/>
                        <a:buNone/>
                        <a:tabLst>
                          <a:tab pos="182880" algn="l"/>
                        </a:tabLst>
                        <a:defRPr/>
                      </a:pPr>
                      <a:r>
                        <a:rPr lang="en-US" sz="1100" b="0" kern="1200" dirty="0">
                          <a:solidFill>
                            <a:schemeClr val="tx1"/>
                          </a:solidFill>
                          <a:effectLst/>
                          <a:latin typeface="Segoe UI Semibold" panose="020B0702040204020203" pitchFamily="34" charset="0"/>
                          <a:ea typeface="+mn-ea"/>
                          <a:cs typeface="Segoe UI Semibold" panose="020B0702040204020203" pitchFamily="34" charset="0"/>
                        </a:rPr>
                        <a:t>Basic “R” integration (Connectivity to R Open, Limited parallelism for </a:t>
                      </a:r>
                      <a:r>
                        <a:rPr lang="en-US" sz="1100" b="0" dirty="0" err="1">
                          <a:solidFill>
                            <a:schemeClr val="tx1"/>
                          </a:solidFill>
                          <a:effectLst/>
                          <a:latin typeface="Segoe UI Semibold" panose="020B0702040204020203" pitchFamily="34" charset="0"/>
                          <a:ea typeface="Calibri" panose="020F0502020204030204" pitchFamily="34" charset="0"/>
                          <a:cs typeface="Segoe UI Semibold" panose="020B0702040204020203" pitchFamily="34" charset="0"/>
                        </a:rPr>
                        <a:t>ScaleR</a:t>
                      </a:r>
                      <a:r>
                        <a:rPr lang="en-US" sz="1100" b="0" kern="1200" dirty="0">
                          <a:solidFill>
                            <a:schemeClr val="tx1"/>
                          </a:solidFill>
                          <a:effectLst/>
                          <a:latin typeface="Segoe UI Semibold" panose="020B0702040204020203" pitchFamily="34" charset="0"/>
                          <a:ea typeface="+mn-ea"/>
                          <a:cs typeface="Segoe UI Semibold" panose="020B0702040204020203" pitchFamily="34" charset="0"/>
                        </a:rPr>
                        <a:t>)</a:t>
                      </a:r>
                      <a:endParaRPr kumimoji="0" lang="en-US" sz="1100" b="0" i="0" u="none" strike="noStrike" kern="1200" cap="none" spc="0" normalizeH="0" baseline="0" noProof="0" dirty="0">
                        <a:ln>
                          <a:noFill/>
                        </a:ln>
                        <a:solidFill>
                          <a:schemeClr val="tx1"/>
                        </a:solidFill>
                        <a:effectLst/>
                        <a:uLnTx/>
                        <a:uFillTx/>
                        <a:latin typeface="Segoe UI Black" panose="020B0A02040204020203" pitchFamily="34" charset="0"/>
                        <a:ea typeface="Segoe UI Black" panose="020B0A02040204020203" pitchFamily="34" charset="0"/>
                        <a:cs typeface="Segoe UI Black" panose="020B0A02040204020203" pitchFamily="34" charset="0"/>
                      </a:endParaRPr>
                    </a:p>
                  </a:txBody>
                  <a:tcPr marL="65237" marR="0" marT="0" marB="0" anchor="ctr">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no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endParaRPr lang="en-US" sz="1100" dirty="0">
                        <a:solidFill>
                          <a:srgbClr val="A8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accent1">
                        <a:alpha val="4000"/>
                      </a:schemeClr>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endParaRPr lang="en-US" sz="1100" dirty="0">
                        <a:solidFill>
                          <a:schemeClr val="accent2"/>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extLst>
                  <a:ext uri="{0D108BD9-81ED-4DB2-BD59-A6C34878D82A}">
                    <a16:rowId xmlns:a16="http://schemas.microsoft.com/office/drawing/2014/main" val="1406960656"/>
                  </a:ext>
                </a:extLst>
              </a:tr>
              <a:tr h="224624">
                <a:tc vMerge="1">
                  <a:txBody>
                    <a:bodyPr/>
                    <a:lstStyle/>
                    <a:p>
                      <a:pPr marL="0" marR="0" lvl="0" indent="0" algn="l" defTabSz="914400" rtl="0" eaLnBrk="1" fontAlgn="auto" latinLnBrk="0" hangingPunct="1">
                        <a:lnSpc>
                          <a:spcPct val="115000"/>
                        </a:lnSpc>
                        <a:spcBef>
                          <a:spcPts val="0"/>
                        </a:spcBef>
                        <a:spcAft>
                          <a:spcPts val="0"/>
                        </a:spcAft>
                        <a:buClrTx/>
                        <a:buSzTx/>
                        <a:buFontTx/>
                        <a:buNone/>
                        <a:tabLst>
                          <a:tab pos="182880" algn="l"/>
                        </a:tabLst>
                        <a:defRPr/>
                      </a:pPr>
                      <a:endParaRPr kumimoji="0" lang="en-US" sz="1000" b="0" i="0" u="none" strike="noStrike" kern="1200" cap="none" spc="0" normalizeH="0" baseline="0" noProof="0" dirty="0">
                        <a:ln>
                          <a:noFill/>
                        </a:ln>
                        <a:solidFill>
                          <a:srgbClr val="0078D7"/>
                        </a:solidFill>
                        <a:effectLst/>
                        <a:uLnTx/>
                        <a:uFillTx/>
                        <a:latin typeface="Segoe UI Black" panose="020B0A02040204020203" pitchFamily="34" charset="0"/>
                        <a:ea typeface="Segoe UI Black" panose="020B0A02040204020203" pitchFamily="34" charset="0"/>
                        <a:cs typeface="Segoe UI Black" panose="020B0A02040204020203" pitchFamily="34" charset="0"/>
                      </a:endParaRPr>
                    </a:p>
                  </a:txBody>
                  <a:tcPr marL="89630" marR="0" marT="0" marB="0" anchor="ctr">
                    <a:lnL w="6350" cap="flat" cmpd="sng" algn="ctr">
                      <a:no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15000"/>
                        </a:lnSpc>
                        <a:spcBef>
                          <a:spcPts val="0"/>
                        </a:spcBef>
                        <a:spcAft>
                          <a:spcPts val="0"/>
                        </a:spcAft>
                        <a:buClrTx/>
                        <a:buSzTx/>
                        <a:buFontTx/>
                        <a:buNone/>
                        <a:tabLst>
                          <a:tab pos="182880" algn="l"/>
                        </a:tabLst>
                        <a:defRPr/>
                      </a:pPr>
                      <a:r>
                        <a:rPr lang="en-US" sz="1100" b="0" dirty="0">
                          <a:solidFill>
                            <a:schemeClr val="tx1"/>
                          </a:solidFill>
                          <a:effectLst/>
                          <a:latin typeface="Segoe UI Semibold" panose="020B0702040204020203" pitchFamily="34" charset="0"/>
                          <a:ea typeface="Calibri" panose="020F0502020204030204" pitchFamily="34" charset="0"/>
                          <a:cs typeface="Segoe UI Semibold" panose="020B0702040204020203" pitchFamily="34" charset="0"/>
                        </a:rPr>
                        <a:t>Advanced</a:t>
                      </a:r>
                      <a:r>
                        <a:rPr lang="en-US" sz="1100" b="0" baseline="0" dirty="0">
                          <a:solidFill>
                            <a:schemeClr val="tx1"/>
                          </a:solidFill>
                          <a:effectLst/>
                          <a:latin typeface="Segoe UI Semibold" panose="020B0702040204020203" pitchFamily="34" charset="0"/>
                          <a:ea typeface="Calibri" panose="020F0502020204030204" pitchFamily="34" charset="0"/>
                          <a:cs typeface="Segoe UI Semibold" panose="020B0702040204020203" pitchFamily="34" charset="0"/>
                        </a:rPr>
                        <a:t> “R” integration </a:t>
                      </a:r>
                      <a:r>
                        <a:rPr lang="en-US" sz="1100" b="0" dirty="0">
                          <a:solidFill>
                            <a:schemeClr val="tx1"/>
                          </a:solidFill>
                          <a:effectLst/>
                          <a:latin typeface="Segoe UI Semibold" panose="020B0702040204020203" pitchFamily="34" charset="0"/>
                          <a:ea typeface="Calibri" panose="020F0502020204030204" pitchFamily="34" charset="0"/>
                          <a:cs typeface="Segoe UI Semibold" panose="020B0702040204020203" pitchFamily="34" charset="0"/>
                        </a:rPr>
                        <a:t>(Full parallelism for </a:t>
                      </a:r>
                      <a:r>
                        <a:rPr lang="en-US" sz="1100" b="0" dirty="0" err="1">
                          <a:solidFill>
                            <a:schemeClr val="tx1"/>
                          </a:solidFill>
                          <a:effectLst/>
                          <a:latin typeface="Segoe UI Semibold" panose="020B0702040204020203" pitchFamily="34" charset="0"/>
                          <a:ea typeface="Calibri" panose="020F0502020204030204" pitchFamily="34" charset="0"/>
                          <a:cs typeface="Segoe UI Semibold" panose="020B0702040204020203" pitchFamily="34" charset="0"/>
                        </a:rPr>
                        <a:t>ScaleR</a:t>
                      </a:r>
                      <a:r>
                        <a:rPr lang="en-US" sz="1100" b="0" dirty="0">
                          <a:solidFill>
                            <a:schemeClr val="tx1"/>
                          </a:solidFill>
                          <a:effectLst/>
                          <a:latin typeface="Segoe UI Semibold" panose="020B0702040204020203" pitchFamily="34" charset="0"/>
                          <a:ea typeface="Calibri" panose="020F0502020204030204" pitchFamily="34" charset="0"/>
                          <a:cs typeface="Segoe UI Semibold" panose="020B0702040204020203" pitchFamily="34" charset="0"/>
                        </a:rPr>
                        <a:t>)</a:t>
                      </a:r>
                      <a:endParaRPr kumimoji="0" lang="en-US" sz="1100" b="0" i="0" u="none" strike="noStrike" kern="1200" cap="none" spc="0" normalizeH="0" baseline="0" noProof="0" dirty="0">
                        <a:ln>
                          <a:noFill/>
                        </a:ln>
                        <a:solidFill>
                          <a:schemeClr val="tx1"/>
                        </a:solidFill>
                        <a:effectLst/>
                        <a:uLnTx/>
                        <a:uFillTx/>
                        <a:latin typeface="Segoe UI Black" panose="020B0A02040204020203" pitchFamily="34" charset="0"/>
                        <a:ea typeface="Segoe UI Black" panose="020B0A02040204020203" pitchFamily="34" charset="0"/>
                        <a:cs typeface="Segoe UI Black" panose="020B0A02040204020203" pitchFamily="34" charset="0"/>
                      </a:endParaRPr>
                    </a:p>
                  </a:txBody>
                  <a:tcPr marL="65237" marR="0" marT="0" marB="0" anchor="ctr">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no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endParaRPr lang="en-US" sz="1100" dirty="0">
                        <a:solidFill>
                          <a:srgbClr val="A8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alpha val="4000"/>
                      </a:schemeClr>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endParaRPr lang="en-US" sz="1100" dirty="0">
                        <a:solidFill>
                          <a:schemeClr val="accent2"/>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9525" cap="flat" cmpd="sng" algn="ctr">
                      <a:solidFill>
                        <a:schemeClr val="bg1">
                          <a:lumMod val="9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extLst>
                  <a:ext uri="{0D108BD9-81ED-4DB2-BD59-A6C34878D82A}">
                    <a16:rowId xmlns:a16="http://schemas.microsoft.com/office/drawing/2014/main" val="10012"/>
                  </a:ext>
                </a:extLst>
              </a:tr>
              <a:tr h="224624">
                <a:tc>
                  <a:txBody>
                    <a:bodyPr/>
                    <a:lstStyle/>
                    <a:p>
                      <a:pPr marL="0" marR="0" lvl="0" indent="0" algn="l" defTabSz="914400" rtl="0" eaLnBrk="1" fontAlgn="auto" latinLnBrk="0" hangingPunct="1">
                        <a:lnSpc>
                          <a:spcPct val="115000"/>
                        </a:lnSpc>
                        <a:spcBef>
                          <a:spcPts val="0"/>
                        </a:spcBef>
                        <a:spcAft>
                          <a:spcPts val="0"/>
                        </a:spcAft>
                        <a:buClrTx/>
                        <a:buSzTx/>
                        <a:buFontTx/>
                        <a:buNone/>
                        <a:tabLst>
                          <a:tab pos="182880" algn="l"/>
                        </a:tabLst>
                        <a:defRPr/>
                      </a:pPr>
                      <a:r>
                        <a:rPr lang="en-US" sz="1200" b="0" kern="0" spc="-29" dirty="0">
                          <a:solidFill>
                            <a:schemeClr val="tx1"/>
                          </a:solidFill>
                          <a:latin typeface="Segoe UI Semibold" panose="020B0702040204020203" pitchFamily="34" charset="0"/>
                          <a:cs typeface="Segoe UI Semibold" panose="020B0702040204020203" pitchFamily="34" charset="0"/>
                        </a:rPr>
                        <a:t>Hybrid cloud</a:t>
                      </a:r>
                    </a:p>
                  </a:txBody>
                  <a:tcPr marL="96805"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15000"/>
                        </a:lnSpc>
                        <a:spcBef>
                          <a:spcPts val="0"/>
                        </a:spcBef>
                        <a:spcAft>
                          <a:spcPts val="0"/>
                        </a:spcAft>
                        <a:buClrTx/>
                        <a:buSzTx/>
                        <a:buFontTx/>
                        <a:buNone/>
                        <a:tabLst>
                          <a:tab pos="182880" algn="l"/>
                        </a:tabLst>
                        <a:defRPr/>
                      </a:pPr>
                      <a:r>
                        <a:rPr lang="en-US" sz="1100" b="0" kern="1200" dirty="0">
                          <a:solidFill>
                            <a:schemeClr val="tx1"/>
                          </a:solidFill>
                          <a:effectLst/>
                          <a:latin typeface="Segoe UI Semibold" panose="020B0702040204020203" pitchFamily="34" charset="0"/>
                          <a:ea typeface="+mn-ea"/>
                          <a:cs typeface="Segoe UI Semibold" panose="020B0702040204020203" pitchFamily="34" charset="0"/>
                        </a:rPr>
                        <a:t>Stretch Database</a:t>
                      </a:r>
                      <a:endParaRPr kumimoji="0" lang="en-US" sz="1100" b="0" i="0" u="none" strike="noStrike" kern="1200" cap="none" spc="0" normalizeH="0" baseline="0" noProof="0" dirty="0">
                        <a:ln>
                          <a:noFill/>
                        </a:ln>
                        <a:solidFill>
                          <a:schemeClr val="tx1"/>
                        </a:solidFill>
                        <a:effectLst/>
                        <a:uLnTx/>
                        <a:uFillTx/>
                        <a:latin typeface="Segoe UI Black" panose="020B0A02040204020203" pitchFamily="34" charset="0"/>
                        <a:ea typeface="Segoe UI Black" panose="020B0A02040204020203" pitchFamily="34" charset="0"/>
                        <a:cs typeface="Segoe UI Black" panose="020B0A02040204020203" pitchFamily="34" charset="0"/>
                      </a:endParaRPr>
                    </a:p>
                  </a:txBody>
                  <a:tcPr marL="65237"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r>
                        <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sym typeface="Wingdings 2" panose="05020102010507070707" pitchFamily="18" charset="2"/>
                        </a:rPr>
                        <a:t></a:t>
                      </a:r>
                      <a:endParaRPr lang="en-US" sz="11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no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endParaRPr lang="en-US" sz="1100" dirty="0">
                        <a:solidFill>
                          <a:srgbClr val="A8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1">
                        <a:alpha val="4000"/>
                      </a:schemeClr>
                    </a:solidFill>
                  </a:tcPr>
                </a:tc>
                <a:tc>
                  <a:txBody>
                    <a:bodyPr/>
                    <a:lstStyle/>
                    <a:p>
                      <a:pPr marL="0" marR="0" indent="0" algn="ctr" defTabSz="932742" rtl="0" eaLnBrk="1" fontAlgn="auto" latinLnBrk="0" hangingPunct="1">
                        <a:lnSpc>
                          <a:spcPct val="107000"/>
                        </a:lnSpc>
                        <a:spcBef>
                          <a:spcPts val="0"/>
                        </a:spcBef>
                        <a:spcAft>
                          <a:spcPts val="0"/>
                        </a:spcAft>
                        <a:buClrTx/>
                        <a:buSzTx/>
                        <a:buFontTx/>
                        <a:buNone/>
                        <a:tabLst>
                          <a:tab pos="182880" algn="l"/>
                        </a:tabLst>
                        <a:defRPr/>
                      </a:pPr>
                      <a:endParaRPr lang="en-US" sz="1100" dirty="0">
                        <a:solidFill>
                          <a:schemeClr val="accent2"/>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9525" cap="flat" cmpd="sng" algn="ctr">
                      <a:solidFill>
                        <a:schemeClr val="bg1">
                          <a:lumMod val="95000"/>
                        </a:schemeClr>
                      </a:solidFill>
                      <a:prstDash val="solid"/>
                      <a:round/>
                      <a:headEnd type="none" w="med" len="med"/>
                      <a:tailEnd type="none" w="med" len="med"/>
                    </a:lnL>
                    <a:lnR w="9525"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078D7">
                        <a:alpha val="4000"/>
                      </a:srgbClr>
                    </a:solidFill>
                  </a:tcPr>
                </a:tc>
                <a:extLst>
                  <a:ext uri="{0D108BD9-81ED-4DB2-BD59-A6C34878D82A}">
                    <a16:rowId xmlns:a16="http://schemas.microsoft.com/office/drawing/2014/main" val="10023"/>
                  </a:ext>
                </a:extLst>
              </a:tr>
            </a:tbl>
          </a:graphicData>
        </a:graphic>
      </p:graphicFrame>
      <p:sp>
        <p:nvSpPr>
          <p:cNvPr id="4" name="TextBox 3"/>
          <p:cNvSpPr txBox="1"/>
          <p:nvPr/>
        </p:nvSpPr>
        <p:spPr>
          <a:xfrm>
            <a:off x="179744" y="194175"/>
            <a:ext cx="3184817" cy="2800767"/>
          </a:xfrm>
          <a:prstGeom prst="rect">
            <a:avLst/>
          </a:prstGeom>
          <a:noFill/>
        </p:spPr>
        <p:txBody>
          <a:bodyPr wrap="square" rtlCol="0">
            <a:spAutoFit/>
          </a:bodyPr>
          <a:lstStyle/>
          <a:p>
            <a:pPr defTabSz="914367">
              <a:defRPr/>
            </a:pPr>
            <a:r>
              <a:rPr lang="en-US" sz="4400" dirty="0">
                <a:solidFill>
                  <a:srgbClr val="353535"/>
                </a:solidFill>
                <a:latin typeface="Segoe UI Light"/>
              </a:rPr>
              <a:t>What’s coming in SQL Server on Linux</a:t>
            </a:r>
          </a:p>
        </p:txBody>
      </p:sp>
      <p:cxnSp>
        <p:nvCxnSpPr>
          <p:cNvPr id="5" name="Straight Connector 4"/>
          <p:cNvCxnSpPr/>
          <p:nvPr/>
        </p:nvCxnSpPr>
        <p:spPr>
          <a:xfrm>
            <a:off x="5176911" y="1055077"/>
            <a:ext cx="1378634" cy="19694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a:off x="5176911" y="1055077"/>
            <a:ext cx="1266092" cy="19694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1621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PerfORMANCE</a:t>
            </a:r>
            <a:r>
              <a:rPr lang="en-GB" dirty="0"/>
              <a:t> ON LINUX</a:t>
            </a:r>
          </a:p>
        </p:txBody>
      </p:sp>
      <p:sp>
        <p:nvSpPr>
          <p:cNvPr id="3" name="TextBox 2"/>
          <p:cNvSpPr txBox="1"/>
          <p:nvPr/>
        </p:nvSpPr>
        <p:spPr>
          <a:xfrm>
            <a:off x="1624084" y="1992573"/>
            <a:ext cx="8857397" cy="2308324"/>
          </a:xfrm>
          <a:prstGeom prst="rect">
            <a:avLst/>
          </a:prstGeom>
          <a:noFill/>
        </p:spPr>
        <p:txBody>
          <a:bodyPr wrap="square" rtlCol="0">
            <a:spAutoFit/>
          </a:bodyPr>
          <a:lstStyle/>
          <a:p>
            <a:r>
              <a:rPr lang="en-GB" dirty="0">
                <a:hlinkClick r:id="rId2"/>
              </a:rPr>
              <a:t>https://qconlondon.com/london-2017/presentation/sql-server-linux-will-it-perform-or-not</a:t>
            </a:r>
            <a:endParaRPr lang="en-GB" dirty="0"/>
          </a:p>
          <a:p>
            <a:pPr marL="285750" indent="-285750">
              <a:buFontTx/>
              <a:buChar char="-"/>
            </a:pPr>
            <a:r>
              <a:rPr lang="en-GB" dirty="0"/>
              <a:t>“What is the performance on Linux like?”</a:t>
            </a:r>
          </a:p>
          <a:p>
            <a:pPr marL="285750" indent="-285750">
              <a:buFontTx/>
              <a:buChar char="-"/>
            </a:pPr>
            <a:r>
              <a:rPr lang="en-GB" dirty="0"/>
              <a:t>“Our goal is to make SQL Server perform and scale its best for every customer scenario on any platform of customer choice.”</a:t>
            </a:r>
          </a:p>
          <a:p>
            <a:pPr marL="285750" indent="-285750">
              <a:buFontTx/>
              <a:buChar char="-"/>
            </a:pPr>
            <a:r>
              <a:rPr lang="en-GB" dirty="0"/>
              <a:t>Microsoft want the same performance on Linux as on Windows (or as close as possible).</a:t>
            </a:r>
          </a:p>
          <a:p>
            <a:pPr marL="285750" indent="-285750">
              <a:buFontTx/>
              <a:buChar char="-"/>
            </a:pPr>
            <a:endParaRPr lang="en-GB" dirty="0"/>
          </a:p>
        </p:txBody>
      </p:sp>
    </p:spTree>
    <p:extLst>
      <p:ext uri="{BB962C8B-B14F-4D97-AF65-F5344CB8AC3E}">
        <p14:creationId xmlns:p14="http://schemas.microsoft.com/office/powerpoint/2010/main" val="6875189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OFFER FOR ORACLE USERS!</a:t>
            </a:r>
          </a:p>
        </p:txBody>
      </p:sp>
      <p:sp>
        <p:nvSpPr>
          <p:cNvPr id="3" name="TextBox 2"/>
          <p:cNvSpPr txBox="1"/>
          <p:nvPr/>
        </p:nvSpPr>
        <p:spPr>
          <a:xfrm>
            <a:off x="1624084" y="1992573"/>
            <a:ext cx="8857397" cy="1200329"/>
          </a:xfrm>
          <a:prstGeom prst="rect">
            <a:avLst/>
          </a:prstGeom>
          <a:noFill/>
        </p:spPr>
        <p:txBody>
          <a:bodyPr wrap="square" rtlCol="0">
            <a:spAutoFit/>
          </a:bodyPr>
          <a:lstStyle/>
          <a:p>
            <a:r>
              <a:rPr lang="en-GB" dirty="0">
                <a:hlinkClick r:id="rId2"/>
              </a:rPr>
              <a:t>https://www.microsoft.com/en-us/sql-server/sql-license-migration?wt.mc_id=AID627568_QSG_SCL_206687</a:t>
            </a:r>
            <a:endParaRPr lang="en-GB" dirty="0"/>
          </a:p>
          <a:p>
            <a:endParaRPr lang="en-GB" dirty="0"/>
          </a:p>
          <a:p>
            <a:pPr marL="285750" indent="-285750">
              <a:buFontTx/>
              <a:buChar char="-"/>
            </a:pPr>
            <a:endParaRPr lang="en-GB" dirty="0"/>
          </a:p>
        </p:txBody>
      </p:sp>
      <p:pic>
        <p:nvPicPr>
          <p:cNvPr id="5" name="Picture 4">
            <a:extLst>
              <a:ext uri="{FF2B5EF4-FFF2-40B4-BE49-F238E27FC236}">
                <a16:creationId xmlns:a16="http://schemas.microsoft.com/office/drawing/2014/main" id="{BCEE1390-AB50-428C-8E3F-713DD2E199B6}"/>
              </a:ext>
            </a:extLst>
          </p:cNvPr>
          <p:cNvPicPr>
            <a:picLocks noChangeAspect="1"/>
          </p:cNvPicPr>
          <p:nvPr/>
        </p:nvPicPr>
        <p:blipFill>
          <a:blip r:embed="rId3"/>
          <a:stretch>
            <a:fillRect/>
          </a:stretch>
        </p:blipFill>
        <p:spPr>
          <a:xfrm>
            <a:off x="1710518" y="2648544"/>
            <a:ext cx="8601099" cy="2643904"/>
          </a:xfrm>
          <a:prstGeom prst="rect">
            <a:avLst/>
          </a:prstGeom>
        </p:spPr>
      </p:pic>
    </p:spTree>
    <p:extLst>
      <p:ext uri="{BB962C8B-B14F-4D97-AF65-F5344CB8AC3E}">
        <p14:creationId xmlns:p14="http://schemas.microsoft.com/office/powerpoint/2010/main" val="21106752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OFFER FOR ORACLE USERS!</a:t>
            </a:r>
          </a:p>
        </p:txBody>
      </p:sp>
      <p:sp>
        <p:nvSpPr>
          <p:cNvPr id="3" name="TextBox 2"/>
          <p:cNvSpPr txBox="1"/>
          <p:nvPr/>
        </p:nvSpPr>
        <p:spPr>
          <a:xfrm>
            <a:off x="1624084" y="1992573"/>
            <a:ext cx="8857397" cy="646331"/>
          </a:xfrm>
          <a:prstGeom prst="rect">
            <a:avLst/>
          </a:prstGeom>
          <a:noFill/>
        </p:spPr>
        <p:txBody>
          <a:bodyPr wrap="square" rtlCol="0">
            <a:spAutoFit/>
          </a:bodyPr>
          <a:lstStyle/>
          <a:p>
            <a:endParaRPr lang="en-GB" dirty="0"/>
          </a:p>
          <a:p>
            <a:pPr marL="285750" indent="-285750">
              <a:buFontTx/>
              <a:buChar char="-"/>
            </a:pPr>
            <a:endParaRPr lang="en-GB" dirty="0"/>
          </a:p>
        </p:txBody>
      </p:sp>
      <p:pic>
        <p:nvPicPr>
          <p:cNvPr id="6" name="Picture 5">
            <a:extLst>
              <a:ext uri="{FF2B5EF4-FFF2-40B4-BE49-F238E27FC236}">
                <a16:creationId xmlns:a16="http://schemas.microsoft.com/office/drawing/2014/main" id="{DC71D980-B68C-4832-AD0C-CCE2FB29A0BA}"/>
              </a:ext>
            </a:extLst>
          </p:cNvPr>
          <p:cNvPicPr>
            <a:picLocks noChangeAspect="1"/>
          </p:cNvPicPr>
          <p:nvPr/>
        </p:nvPicPr>
        <p:blipFill>
          <a:blip r:embed="rId2"/>
          <a:stretch>
            <a:fillRect/>
          </a:stretch>
        </p:blipFill>
        <p:spPr>
          <a:xfrm>
            <a:off x="1449206" y="1652339"/>
            <a:ext cx="9118710" cy="4171686"/>
          </a:xfrm>
          <a:prstGeom prst="rect">
            <a:avLst/>
          </a:prstGeom>
        </p:spPr>
      </p:pic>
    </p:spTree>
    <p:extLst>
      <p:ext uri="{BB962C8B-B14F-4D97-AF65-F5344CB8AC3E}">
        <p14:creationId xmlns:p14="http://schemas.microsoft.com/office/powerpoint/2010/main" val="40262317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LimiTATIONS</a:t>
            </a:r>
            <a:r>
              <a:rPr lang="en-GB" dirty="0"/>
              <a:t> on LINUX PART 1 (BASIC)</a:t>
            </a:r>
          </a:p>
        </p:txBody>
      </p:sp>
      <p:sp>
        <p:nvSpPr>
          <p:cNvPr id="3" name="TextBox 2"/>
          <p:cNvSpPr txBox="1"/>
          <p:nvPr/>
        </p:nvSpPr>
        <p:spPr>
          <a:xfrm>
            <a:off x="2838734" y="1853754"/>
            <a:ext cx="7904060" cy="5355312"/>
          </a:xfrm>
          <a:prstGeom prst="rect">
            <a:avLst/>
          </a:prstGeom>
          <a:noFill/>
        </p:spPr>
        <p:txBody>
          <a:bodyPr wrap="square" rtlCol="0">
            <a:spAutoFit/>
          </a:bodyPr>
          <a:lstStyle/>
          <a:p>
            <a:pPr marL="285750" indent="-285750">
              <a:buFontTx/>
              <a:buChar char="-"/>
            </a:pPr>
            <a:r>
              <a:rPr lang="en-GB" dirty="0"/>
              <a:t>Default instance only, no named instances, no SQL Browser, uses port 1433,  for multiple instances use Docker containers</a:t>
            </a:r>
          </a:p>
          <a:p>
            <a:pPr marL="285750" indent="-285750">
              <a:buFontTx/>
              <a:buChar char="-"/>
            </a:pPr>
            <a:endParaRPr lang="en-GB" dirty="0"/>
          </a:p>
          <a:p>
            <a:pPr marL="285750" indent="-285750">
              <a:buFontTx/>
              <a:buChar char="-"/>
            </a:pPr>
            <a:r>
              <a:rPr lang="en-GB" dirty="0"/>
              <a:t>Hostname must be 15 characters or less</a:t>
            </a:r>
          </a:p>
          <a:p>
            <a:pPr marL="285750" indent="-285750">
              <a:buFontTx/>
              <a:buChar char="-"/>
            </a:pPr>
            <a:endParaRPr lang="en-GB" dirty="0"/>
          </a:p>
          <a:p>
            <a:pPr marL="285750" indent="-285750">
              <a:buFontTx/>
              <a:buChar char="-"/>
            </a:pPr>
            <a:r>
              <a:rPr lang="en-GB" dirty="0"/>
              <a:t>No SSAS,SSRS, Master Data Services (MDS),Data Quality Services (DQS), DB Engine only</a:t>
            </a:r>
          </a:p>
          <a:p>
            <a:endParaRPr lang="en-GB" dirty="0"/>
          </a:p>
          <a:p>
            <a:pPr marL="285750" indent="-285750">
              <a:buFontTx/>
              <a:buChar char="-"/>
            </a:pPr>
            <a:r>
              <a:rPr lang="en-GB" dirty="0"/>
              <a:t>SQL Server Configuration Manager cannot connect to SQL Server on Linux</a:t>
            </a:r>
          </a:p>
          <a:p>
            <a:pPr marL="285750" indent="-285750">
              <a:buFontTx/>
              <a:buChar char="-"/>
            </a:pPr>
            <a:endParaRPr lang="en-GB" dirty="0"/>
          </a:p>
          <a:p>
            <a:pPr marL="285750" indent="-285750">
              <a:buFontTx/>
              <a:buChar char="-"/>
            </a:pPr>
            <a:r>
              <a:rPr lang="en-GB" dirty="0"/>
              <a:t>Master DB has to be created in default location - /</a:t>
            </a:r>
            <a:r>
              <a:rPr lang="en-GB" dirty="0" err="1"/>
              <a:t>var</a:t>
            </a:r>
            <a:r>
              <a:rPr lang="en-GB" dirty="0"/>
              <a:t>/opt/</a:t>
            </a:r>
            <a:r>
              <a:rPr lang="en-GB" dirty="0" err="1"/>
              <a:t>mssql</a:t>
            </a:r>
            <a:r>
              <a:rPr lang="en-GB" dirty="0"/>
              <a:t>/data</a:t>
            </a:r>
          </a:p>
          <a:p>
            <a:pPr marL="285750" indent="-285750">
              <a:buFontTx/>
              <a:buChar char="-"/>
            </a:pPr>
            <a:endParaRPr lang="en-GB" dirty="0"/>
          </a:p>
          <a:p>
            <a:pPr marL="285750" indent="-285750">
              <a:buFontTx/>
              <a:buChar char="-"/>
            </a:pPr>
            <a:endParaRPr lang="en-GB" dirty="0"/>
          </a:p>
          <a:p>
            <a:pPr marL="285750" indent="-285750">
              <a:buFontTx/>
              <a:buChar char="-"/>
            </a:pPr>
            <a:endParaRPr lang="en-GB" dirty="0"/>
          </a:p>
          <a:p>
            <a:endParaRPr lang="en-GB" dirty="0"/>
          </a:p>
          <a:p>
            <a:pPr marL="285750" indent="-285750">
              <a:buFontTx/>
              <a:buChar char="-"/>
            </a:pPr>
            <a:endParaRPr lang="en-GB" dirty="0"/>
          </a:p>
          <a:p>
            <a:pPr marL="285750" indent="-285750">
              <a:buFontTx/>
              <a:buChar char="-"/>
            </a:pPr>
            <a:endParaRPr lang="en-GB" dirty="0"/>
          </a:p>
          <a:p>
            <a:endParaRPr lang="en-GB" dirty="0"/>
          </a:p>
        </p:txBody>
      </p:sp>
    </p:spTree>
    <p:extLst>
      <p:ext uri="{BB962C8B-B14F-4D97-AF65-F5344CB8AC3E}">
        <p14:creationId xmlns:p14="http://schemas.microsoft.com/office/powerpoint/2010/main" val="8351967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LimiTATIONS</a:t>
            </a:r>
            <a:r>
              <a:rPr lang="en-GB" dirty="0"/>
              <a:t> on LINUX PART 2 (BASIC)</a:t>
            </a:r>
          </a:p>
        </p:txBody>
      </p:sp>
      <p:sp>
        <p:nvSpPr>
          <p:cNvPr id="3" name="TextBox 2"/>
          <p:cNvSpPr txBox="1"/>
          <p:nvPr/>
        </p:nvSpPr>
        <p:spPr>
          <a:xfrm>
            <a:off x="2838734" y="1853754"/>
            <a:ext cx="7904060" cy="5078313"/>
          </a:xfrm>
          <a:prstGeom prst="rect">
            <a:avLst/>
          </a:prstGeom>
          <a:noFill/>
        </p:spPr>
        <p:txBody>
          <a:bodyPr wrap="square" rtlCol="0">
            <a:spAutoFit/>
          </a:bodyPr>
          <a:lstStyle/>
          <a:p>
            <a:pPr marL="285750" indent="-285750">
              <a:buFontTx/>
              <a:buChar char="-"/>
            </a:pPr>
            <a:endParaRPr lang="en-GB" dirty="0"/>
          </a:p>
          <a:p>
            <a:pPr marL="285750" indent="-285750">
              <a:buFontTx/>
              <a:buChar char="-"/>
            </a:pPr>
            <a:r>
              <a:rPr lang="en-GB" dirty="0"/>
              <a:t>Default language for </a:t>
            </a:r>
            <a:r>
              <a:rPr lang="en-GB" dirty="0" err="1"/>
              <a:t>sa</a:t>
            </a:r>
            <a:r>
              <a:rPr lang="en-GB" dirty="0"/>
              <a:t> login is English – use ALTER LOGIN</a:t>
            </a:r>
          </a:p>
          <a:p>
            <a:pPr marL="285750" indent="-285750">
              <a:buFontTx/>
              <a:buChar char="-"/>
            </a:pPr>
            <a:endParaRPr lang="en-GB" dirty="0"/>
          </a:p>
          <a:p>
            <a:pPr marL="285750" indent="-285750">
              <a:buFontTx/>
              <a:buChar char="-"/>
            </a:pPr>
            <a:r>
              <a:rPr lang="en-GB" dirty="0"/>
              <a:t>When restoring databases from Windows, must include WITH MOVE clause</a:t>
            </a:r>
          </a:p>
          <a:p>
            <a:pPr marL="285750" indent="-285750">
              <a:buFontTx/>
              <a:buChar char="-"/>
            </a:pPr>
            <a:endParaRPr lang="en-GB" dirty="0"/>
          </a:p>
          <a:p>
            <a:pPr marL="285750" indent="-285750">
              <a:buFontTx/>
              <a:buChar char="-"/>
            </a:pPr>
            <a:r>
              <a:rPr lang="en-GB" dirty="0"/>
              <a:t>SQL Server 2014 databases using In-memory OLTP CANNOT be restored using SQL Server 2017 on Linux. Upgrade first to SQL SERVER 2016/2017 on Windows, backup, then restore on Linux</a:t>
            </a:r>
          </a:p>
          <a:p>
            <a:pPr marL="285750" indent="-285750">
              <a:buFontTx/>
              <a:buChar char="-"/>
            </a:pPr>
            <a:endParaRPr lang="en-GB" dirty="0"/>
          </a:p>
          <a:p>
            <a:pPr marL="285750" indent="-285750">
              <a:buFontTx/>
              <a:buChar char="-"/>
            </a:pPr>
            <a:r>
              <a:rPr lang="en-GB" dirty="0"/>
              <a:t>Outbound TCP connections from SQL SERVER e.g. linked </a:t>
            </a:r>
            <a:r>
              <a:rPr lang="en-GB" dirty="0" err="1"/>
              <a:t>servers,Availability</a:t>
            </a:r>
            <a:r>
              <a:rPr lang="en-GB" dirty="0"/>
              <a:t> groups will not work if  </a:t>
            </a:r>
          </a:p>
          <a:p>
            <a:r>
              <a:rPr lang="en-GB" dirty="0"/>
              <a:t>         a) the connection uses a hostnames not IP address</a:t>
            </a:r>
          </a:p>
          <a:p>
            <a:r>
              <a:rPr lang="en-GB" dirty="0"/>
              <a:t>         b) IPV6 is not enabled in Linux</a:t>
            </a:r>
          </a:p>
          <a:p>
            <a:r>
              <a:rPr lang="en-GB" dirty="0"/>
              <a:t>        </a:t>
            </a:r>
          </a:p>
          <a:p>
            <a:pPr marL="285750" indent="-285750">
              <a:buFontTx/>
              <a:buChar char="-"/>
            </a:pPr>
            <a:endParaRPr lang="en-GB" dirty="0"/>
          </a:p>
          <a:p>
            <a:pPr marL="285750" indent="-285750">
              <a:buFontTx/>
              <a:buChar char="-"/>
            </a:pPr>
            <a:endParaRPr lang="en-GB" dirty="0"/>
          </a:p>
          <a:p>
            <a:endParaRPr lang="en-GB" dirty="0"/>
          </a:p>
        </p:txBody>
      </p:sp>
    </p:spTree>
    <p:extLst>
      <p:ext uri="{BB962C8B-B14F-4D97-AF65-F5344CB8AC3E}">
        <p14:creationId xmlns:p14="http://schemas.microsoft.com/office/powerpoint/2010/main" val="35959330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91821" y="832513"/>
            <a:ext cx="10781731" cy="2031325"/>
          </a:xfrm>
          <a:prstGeom prst="rect">
            <a:avLst/>
          </a:prstGeom>
          <a:noFill/>
        </p:spPr>
        <p:txBody>
          <a:bodyPr wrap="square" rtlCol="0">
            <a:spAutoFit/>
          </a:bodyPr>
          <a:lstStyle/>
          <a:p>
            <a:r>
              <a:rPr lang="en-GB" dirty="0"/>
              <a:t>Microsoft staff involved:</a:t>
            </a:r>
          </a:p>
          <a:p>
            <a:endParaRPr lang="en-GB" dirty="0"/>
          </a:p>
          <a:p>
            <a:pPr marL="285750" indent="-285750">
              <a:buFontTx/>
              <a:buChar char="-"/>
            </a:pPr>
            <a:r>
              <a:rPr lang="en-GB" dirty="0"/>
              <a:t>Slava Oks = SQL Server 2017 Engineering Manager</a:t>
            </a:r>
          </a:p>
          <a:p>
            <a:pPr marL="285750" indent="-285750">
              <a:buFontTx/>
              <a:buChar char="-"/>
            </a:pPr>
            <a:r>
              <a:rPr lang="en-GB" dirty="0"/>
              <a:t>Tobias </a:t>
            </a:r>
            <a:r>
              <a:rPr lang="en-GB" dirty="0" err="1"/>
              <a:t>Ternstrom</a:t>
            </a:r>
            <a:r>
              <a:rPr lang="en-GB" dirty="0"/>
              <a:t> = Principal PM Manager, Microsoft</a:t>
            </a:r>
          </a:p>
          <a:p>
            <a:pPr marL="285750" indent="-285750">
              <a:buFontTx/>
              <a:buChar char="-"/>
            </a:pPr>
            <a:r>
              <a:rPr lang="en-GB" dirty="0"/>
              <a:t>Travis Wright = Program Manager, Microsoft</a:t>
            </a:r>
          </a:p>
          <a:p>
            <a:pPr marL="285750" indent="-285750">
              <a:buFontTx/>
              <a:buChar char="-"/>
            </a:pPr>
            <a:r>
              <a:rPr lang="en-GB" dirty="0"/>
              <a:t>Sanjay Mishra = Manager, SQLCAT, Microsoft</a:t>
            </a:r>
          </a:p>
          <a:p>
            <a:pPr marL="285750" indent="-285750">
              <a:buFontTx/>
              <a:buChar char="-"/>
            </a:pPr>
            <a:r>
              <a:rPr lang="en-GB" dirty="0"/>
              <a:t>Brian </a:t>
            </a:r>
            <a:r>
              <a:rPr lang="en-GB" dirty="0" err="1"/>
              <a:t>Gianforcaro</a:t>
            </a:r>
            <a:r>
              <a:rPr lang="en-GB" dirty="0"/>
              <a:t> = Software Developer at Microsoft. Working on SQL Server on Linux (SQLPAL)</a:t>
            </a:r>
          </a:p>
        </p:txBody>
      </p:sp>
    </p:spTree>
    <p:extLst>
      <p:ext uri="{BB962C8B-B14F-4D97-AF65-F5344CB8AC3E}">
        <p14:creationId xmlns:p14="http://schemas.microsoft.com/office/powerpoint/2010/main" val="18777085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LimiTATIONS</a:t>
            </a:r>
            <a:r>
              <a:rPr lang="en-GB" dirty="0"/>
              <a:t> on LINUX PART 3 (FEATURES)</a:t>
            </a:r>
          </a:p>
        </p:txBody>
      </p:sp>
      <p:sp>
        <p:nvSpPr>
          <p:cNvPr id="4" name="TextBox 3"/>
          <p:cNvSpPr txBox="1"/>
          <p:nvPr/>
        </p:nvSpPr>
        <p:spPr>
          <a:xfrm>
            <a:off x="3179928" y="1978925"/>
            <a:ext cx="6550926" cy="4801314"/>
          </a:xfrm>
          <a:prstGeom prst="rect">
            <a:avLst/>
          </a:prstGeom>
          <a:noFill/>
        </p:spPr>
        <p:txBody>
          <a:bodyPr wrap="square" rtlCol="0">
            <a:spAutoFit/>
          </a:bodyPr>
          <a:lstStyle/>
          <a:p>
            <a:pPr marL="285750" indent="-285750">
              <a:buFontTx/>
              <a:buChar char="-"/>
            </a:pPr>
            <a:r>
              <a:rPr lang="en-GB" dirty="0"/>
              <a:t>No MSDTC Service, SQL Server to SQL Sever distributed  transactions are supported. SQL Server to SQL Server linked servers are supported unless they involve the DTC</a:t>
            </a:r>
          </a:p>
          <a:p>
            <a:pPr marL="285750" indent="-285750">
              <a:buFontTx/>
              <a:buChar char="-"/>
            </a:pPr>
            <a:endParaRPr lang="en-GB" dirty="0"/>
          </a:p>
          <a:p>
            <a:pPr marL="285750" indent="-285750">
              <a:buFontTx/>
              <a:buChar char="-"/>
            </a:pPr>
            <a:r>
              <a:rPr lang="en-GB" dirty="0"/>
              <a:t>No database mirroring</a:t>
            </a:r>
          </a:p>
          <a:p>
            <a:pPr marL="285750" indent="-285750">
              <a:buFontTx/>
              <a:buChar char="-"/>
            </a:pPr>
            <a:endParaRPr lang="en-GB" dirty="0"/>
          </a:p>
          <a:p>
            <a:pPr marL="285750" indent="-285750">
              <a:buFontTx/>
              <a:buChar char="-"/>
            </a:pPr>
            <a:r>
              <a:rPr lang="en-GB" dirty="0"/>
              <a:t>No transactional (including peer to peer) or merge replication – snapshot replication only</a:t>
            </a:r>
          </a:p>
          <a:p>
            <a:pPr marL="285750" indent="-285750">
              <a:buFontTx/>
              <a:buChar char="-"/>
            </a:pPr>
            <a:endParaRPr lang="en-GB" dirty="0"/>
          </a:p>
          <a:p>
            <a:pPr marL="285750" indent="-285750">
              <a:buFontTx/>
              <a:buChar char="-"/>
            </a:pPr>
            <a:r>
              <a:rPr lang="en-GB" dirty="0"/>
              <a:t>CLR assemblies only support SAFE permission sets, no EXTERNAL or UNSAFE access e.g. no registry access!</a:t>
            </a:r>
          </a:p>
          <a:p>
            <a:endParaRPr lang="en-GB" dirty="0"/>
          </a:p>
          <a:p>
            <a:pPr marL="285750" indent="-285750">
              <a:buFontTx/>
              <a:buChar char="-"/>
            </a:pPr>
            <a:r>
              <a:rPr lang="en-GB" dirty="0"/>
              <a:t>No System extended stored procedures e.g. XP_CMDSHELL!</a:t>
            </a:r>
          </a:p>
          <a:p>
            <a:pPr marL="285750" indent="-285750">
              <a:buFontTx/>
              <a:buChar char="-"/>
            </a:pPr>
            <a:endParaRPr lang="en-GB" dirty="0"/>
          </a:p>
          <a:p>
            <a:pPr marL="285750" indent="-285750">
              <a:buFontTx/>
              <a:buChar char="-"/>
            </a:pPr>
            <a:r>
              <a:rPr lang="en-GB" dirty="0"/>
              <a:t>No file table or file stream</a:t>
            </a:r>
          </a:p>
          <a:p>
            <a:pPr marL="285750" indent="-285750">
              <a:buFontTx/>
              <a:buChar char="-"/>
            </a:pPr>
            <a:endParaRPr lang="en-GB" dirty="0"/>
          </a:p>
        </p:txBody>
      </p:sp>
    </p:spTree>
    <p:extLst>
      <p:ext uri="{BB962C8B-B14F-4D97-AF65-F5344CB8AC3E}">
        <p14:creationId xmlns:p14="http://schemas.microsoft.com/office/powerpoint/2010/main" val="41943963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LimiTATIONS</a:t>
            </a:r>
            <a:r>
              <a:rPr lang="en-GB" dirty="0"/>
              <a:t> on LINUX PART 4 (MISC FEATURES)</a:t>
            </a:r>
          </a:p>
        </p:txBody>
      </p:sp>
      <p:sp>
        <p:nvSpPr>
          <p:cNvPr id="4" name="TextBox 3"/>
          <p:cNvSpPr txBox="1"/>
          <p:nvPr/>
        </p:nvSpPr>
        <p:spPr>
          <a:xfrm>
            <a:off x="3179928" y="1978925"/>
            <a:ext cx="6550926" cy="4247317"/>
          </a:xfrm>
          <a:prstGeom prst="rect">
            <a:avLst/>
          </a:prstGeom>
          <a:noFill/>
        </p:spPr>
        <p:txBody>
          <a:bodyPr wrap="square" rtlCol="0">
            <a:spAutoFit/>
          </a:bodyPr>
          <a:lstStyle/>
          <a:p>
            <a:pPr marL="285750" indent="-285750">
              <a:buFontTx/>
              <a:buChar char="-"/>
            </a:pPr>
            <a:endParaRPr lang="en-GB" dirty="0"/>
          </a:p>
          <a:p>
            <a:pPr marL="285750" indent="-285750">
              <a:buFontTx/>
              <a:buChar char="-"/>
            </a:pPr>
            <a:r>
              <a:rPr lang="en-GB" dirty="0"/>
              <a:t>Not all full text </a:t>
            </a:r>
            <a:r>
              <a:rPr lang="en-GB" dirty="0" err="1"/>
              <a:t>flters</a:t>
            </a:r>
            <a:r>
              <a:rPr lang="en-GB" dirty="0"/>
              <a:t> supported including filters for Office documents</a:t>
            </a:r>
          </a:p>
          <a:p>
            <a:pPr marL="285750" indent="-285750">
              <a:buFontTx/>
              <a:buChar char="-"/>
            </a:pPr>
            <a:endParaRPr lang="en-GB" dirty="0"/>
          </a:p>
          <a:p>
            <a:pPr marL="285750" indent="-285750">
              <a:buFontTx/>
              <a:buChar char="-"/>
            </a:pPr>
            <a:r>
              <a:rPr lang="en-GB" dirty="0"/>
              <a:t>SSMS </a:t>
            </a:r>
          </a:p>
          <a:p>
            <a:r>
              <a:rPr lang="en-GB" dirty="0"/>
              <a:t>     a) No maintenance plans/Management Data warehouse,</a:t>
            </a:r>
          </a:p>
          <a:p>
            <a:r>
              <a:rPr lang="en-GB"/>
              <a:t>     </a:t>
            </a:r>
            <a:r>
              <a:rPr lang="en-GB" dirty="0"/>
              <a:t>b)  No UI components needing Win authentication/event log access.</a:t>
            </a:r>
          </a:p>
          <a:p>
            <a:r>
              <a:rPr lang="en-GB" dirty="0"/>
              <a:t>     c) Cannot modify the number of log files to retain</a:t>
            </a:r>
          </a:p>
          <a:p>
            <a:endParaRPr lang="en-GB" dirty="0"/>
          </a:p>
          <a:p>
            <a:pPr marL="285750" indent="-285750">
              <a:buFontTx/>
              <a:buChar char="-"/>
            </a:pPr>
            <a:r>
              <a:rPr lang="en-GB" dirty="0"/>
              <a:t>No </a:t>
            </a:r>
            <a:r>
              <a:rPr lang="en-GB" dirty="0" err="1"/>
              <a:t>Bufferpool</a:t>
            </a:r>
            <a:r>
              <a:rPr lang="en-GB" dirty="0"/>
              <a:t> Extension</a:t>
            </a:r>
          </a:p>
          <a:p>
            <a:pPr marL="285750" indent="-285750">
              <a:buFontTx/>
              <a:buChar char="-"/>
            </a:pPr>
            <a:r>
              <a:rPr lang="en-GB" dirty="0"/>
              <a:t>No distributed queries with 3</a:t>
            </a:r>
            <a:r>
              <a:rPr lang="en-GB" baseline="30000" dirty="0"/>
              <a:t>rd</a:t>
            </a:r>
            <a:r>
              <a:rPr lang="en-GB" dirty="0"/>
              <a:t> party connections</a:t>
            </a:r>
          </a:p>
          <a:p>
            <a:pPr marL="285750" indent="-285750">
              <a:buFontTx/>
              <a:buChar char="-"/>
            </a:pPr>
            <a:r>
              <a:rPr lang="en-GB" dirty="0"/>
              <a:t>No </a:t>
            </a:r>
            <a:r>
              <a:rPr lang="en-GB" dirty="0" err="1"/>
              <a:t>Polybase</a:t>
            </a:r>
            <a:r>
              <a:rPr lang="en-GB" dirty="0"/>
              <a:t>/Stretch DB</a:t>
            </a:r>
          </a:p>
          <a:p>
            <a:pPr marL="285750" indent="-285750">
              <a:buFontTx/>
              <a:buChar char="-"/>
            </a:pPr>
            <a:endParaRPr lang="en-GB" dirty="0"/>
          </a:p>
          <a:p>
            <a:endParaRPr lang="en-GB" dirty="0"/>
          </a:p>
        </p:txBody>
      </p:sp>
    </p:spTree>
    <p:extLst>
      <p:ext uri="{BB962C8B-B14F-4D97-AF65-F5344CB8AC3E}">
        <p14:creationId xmlns:p14="http://schemas.microsoft.com/office/powerpoint/2010/main" val="36685063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LimiTATIONS</a:t>
            </a:r>
            <a:r>
              <a:rPr lang="en-GB" dirty="0"/>
              <a:t> on LINUX PART 4 (SSIS)</a:t>
            </a:r>
          </a:p>
        </p:txBody>
      </p:sp>
      <p:sp>
        <p:nvSpPr>
          <p:cNvPr id="3" name="TextBox 2"/>
          <p:cNvSpPr txBox="1"/>
          <p:nvPr/>
        </p:nvSpPr>
        <p:spPr>
          <a:xfrm>
            <a:off x="2838734" y="1853754"/>
            <a:ext cx="7904060" cy="4801314"/>
          </a:xfrm>
          <a:prstGeom prst="rect">
            <a:avLst/>
          </a:prstGeom>
          <a:noFill/>
        </p:spPr>
        <p:txBody>
          <a:bodyPr wrap="square" rtlCol="0">
            <a:spAutoFit/>
          </a:bodyPr>
          <a:lstStyle/>
          <a:p>
            <a:pPr marL="285750" indent="-285750">
              <a:buFontTx/>
              <a:buChar char="-"/>
            </a:pPr>
            <a:r>
              <a:rPr lang="en-GB" dirty="0"/>
              <a:t>SSIS (</a:t>
            </a:r>
            <a:r>
              <a:rPr lang="en-GB" dirty="0" err="1"/>
              <a:t>dtexec</a:t>
            </a:r>
            <a:r>
              <a:rPr lang="en-GB" dirty="0"/>
              <a:t> only i.e. run packages) is supported on </a:t>
            </a:r>
            <a:r>
              <a:rPr lang="en-GB" dirty="0" err="1"/>
              <a:t>Redhat</a:t>
            </a:r>
            <a:r>
              <a:rPr lang="en-GB" dirty="0"/>
              <a:t>/Ubuntu, not SUSE  </a:t>
            </a:r>
            <a:r>
              <a:rPr lang="en-GB" dirty="0">
                <a:hlinkClick r:id="rId2"/>
              </a:rPr>
              <a:t>https://blogs.msdn.microsoft.com/ssis/2017/05/17/ssis-helsinki-is-available-in-sql-server-vnext-ctp2-1/</a:t>
            </a:r>
            <a:endParaRPr lang="en-GB" dirty="0"/>
          </a:p>
          <a:p>
            <a:pPr marL="285750" indent="-285750">
              <a:buFontTx/>
              <a:buChar char="-"/>
            </a:pPr>
            <a:endParaRPr lang="en-GB" dirty="0"/>
          </a:p>
          <a:p>
            <a:pPr marL="285750" indent="-285750">
              <a:buFontTx/>
              <a:buChar char="-"/>
            </a:pPr>
            <a:r>
              <a:rPr lang="en-GB" dirty="0"/>
              <a:t>SSIS packages can use ODBC from CTP 2.1 onwards </a:t>
            </a:r>
            <a:r>
              <a:rPr lang="en-GB" dirty="0">
                <a:hlinkClick r:id="rId3"/>
              </a:rPr>
              <a:t>https://blogs.msdn.microsoft.com/ssis/2017/06/16/odbc-is-supported-in-ssis-on-linux-ssis-helsinki-ctp2-1-refresh/</a:t>
            </a:r>
            <a:r>
              <a:rPr lang="en-GB" dirty="0"/>
              <a:t> </a:t>
            </a:r>
          </a:p>
          <a:p>
            <a:pPr marL="285750" indent="-285750">
              <a:buFontTx/>
              <a:buChar char="-"/>
            </a:pPr>
            <a:endParaRPr lang="en-GB" dirty="0"/>
          </a:p>
          <a:p>
            <a:pPr marL="285750" indent="-285750">
              <a:buFontTx/>
              <a:buChar char="-"/>
            </a:pPr>
            <a:r>
              <a:rPr lang="en-GB" dirty="0"/>
              <a:t>Only tested with </a:t>
            </a:r>
            <a:r>
              <a:rPr lang="en-GB" dirty="0" err="1"/>
              <a:t>mySQL</a:t>
            </a:r>
            <a:r>
              <a:rPr lang="en-GB" dirty="0"/>
              <a:t> ODBC drivers, but expected to work with others!</a:t>
            </a:r>
          </a:p>
          <a:p>
            <a:endParaRPr lang="en-GB" dirty="0"/>
          </a:p>
          <a:p>
            <a:pPr marL="285750" indent="-285750">
              <a:buFontTx/>
              <a:buChar char="-"/>
            </a:pPr>
            <a:endParaRPr lang="en-GB" dirty="0"/>
          </a:p>
          <a:p>
            <a:pPr marL="285750" indent="-285750">
              <a:buFontTx/>
              <a:buChar char="-"/>
            </a:pPr>
            <a:endParaRPr lang="en-GB" dirty="0"/>
          </a:p>
          <a:p>
            <a:endParaRPr lang="en-GB" dirty="0"/>
          </a:p>
          <a:p>
            <a:pPr marL="285750" indent="-285750">
              <a:buFontTx/>
              <a:buChar char="-"/>
            </a:pPr>
            <a:endParaRPr lang="en-GB" dirty="0"/>
          </a:p>
          <a:p>
            <a:pPr marL="285750" indent="-285750">
              <a:buFontTx/>
              <a:buChar char="-"/>
            </a:pPr>
            <a:endParaRPr lang="en-GB" dirty="0"/>
          </a:p>
          <a:p>
            <a:endParaRPr lang="en-GB" dirty="0"/>
          </a:p>
        </p:txBody>
      </p:sp>
    </p:spTree>
    <p:extLst>
      <p:ext uri="{BB962C8B-B14F-4D97-AF65-F5344CB8AC3E}">
        <p14:creationId xmlns:p14="http://schemas.microsoft.com/office/powerpoint/2010/main" val="21416673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LimiTATIONS</a:t>
            </a:r>
            <a:r>
              <a:rPr lang="en-GB" dirty="0"/>
              <a:t> on LINUX PART 4 (SSIS)</a:t>
            </a:r>
          </a:p>
        </p:txBody>
      </p:sp>
      <p:sp>
        <p:nvSpPr>
          <p:cNvPr id="3" name="TextBox 2"/>
          <p:cNvSpPr txBox="1"/>
          <p:nvPr/>
        </p:nvSpPr>
        <p:spPr>
          <a:xfrm>
            <a:off x="2838734" y="1853754"/>
            <a:ext cx="7904060" cy="5632311"/>
          </a:xfrm>
          <a:prstGeom prst="rect">
            <a:avLst/>
          </a:prstGeom>
          <a:noFill/>
        </p:spPr>
        <p:txBody>
          <a:bodyPr wrap="square" rtlCol="0">
            <a:spAutoFit/>
          </a:bodyPr>
          <a:lstStyle/>
          <a:p>
            <a:pPr marL="285750" indent="-285750">
              <a:buFontTx/>
              <a:buChar char="-"/>
            </a:pPr>
            <a:r>
              <a:rPr lang="en-GB" dirty="0"/>
              <a:t>No SSIS </a:t>
            </a:r>
            <a:r>
              <a:rPr lang="en-GB" dirty="0" err="1"/>
              <a:t>Catalog</a:t>
            </a:r>
            <a:endParaRPr lang="en-GB" dirty="0"/>
          </a:p>
          <a:p>
            <a:endParaRPr lang="en-GB" dirty="0"/>
          </a:p>
          <a:p>
            <a:pPr marL="285750" indent="-285750">
              <a:buFontTx/>
              <a:buChar char="-"/>
            </a:pPr>
            <a:r>
              <a:rPr lang="en-GB" dirty="0"/>
              <a:t>No Third-Party Components,</a:t>
            </a:r>
          </a:p>
          <a:p>
            <a:pPr marL="285750" indent="-285750">
              <a:buFontTx/>
              <a:buChar char="-"/>
            </a:pPr>
            <a:endParaRPr lang="en-GB" dirty="0"/>
          </a:p>
          <a:p>
            <a:pPr marL="285750" indent="-285750">
              <a:buFontTx/>
              <a:buChar char="-"/>
            </a:pPr>
            <a:r>
              <a:rPr lang="en-GB" dirty="0"/>
              <a:t>No Change Data Capture</a:t>
            </a:r>
          </a:p>
          <a:p>
            <a:pPr marL="285750" indent="-285750">
              <a:buFontTx/>
              <a:buChar char="-"/>
            </a:pPr>
            <a:endParaRPr lang="en-GB" dirty="0"/>
          </a:p>
          <a:p>
            <a:pPr marL="285750" indent="-285750">
              <a:buFontTx/>
              <a:buChar char="-"/>
            </a:pPr>
            <a:r>
              <a:rPr lang="en-GB" dirty="0"/>
              <a:t>No SSIS Scale Out</a:t>
            </a:r>
          </a:p>
          <a:p>
            <a:pPr marL="285750" indent="-285750">
              <a:buFontTx/>
              <a:buChar char="-"/>
            </a:pPr>
            <a:endParaRPr lang="en-GB" dirty="0"/>
          </a:p>
          <a:p>
            <a:pPr marL="285750" indent="-285750">
              <a:buFontTx/>
              <a:buChar char="-"/>
            </a:pPr>
            <a:r>
              <a:rPr lang="en-GB" dirty="0"/>
              <a:t>No Azure Feature Pack for SSIS, Hadoop and HDFS Support, Microsoft Connector for SAP BW</a:t>
            </a:r>
          </a:p>
          <a:p>
            <a:pPr marL="285750" indent="-285750">
              <a:buFontTx/>
              <a:buChar char="-"/>
            </a:pPr>
            <a:endParaRPr lang="en-GB" dirty="0"/>
          </a:p>
          <a:p>
            <a:pPr marL="285750" indent="-285750">
              <a:buFontTx/>
              <a:buChar char="-"/>
            </a:pPr>
            <a:r>
              <a:rPr lang="en-GB" dirty="0"/>
              <a:t>For unsupported components see </a:t>
            </a:r>
            <a:r>
              <a:rPr lang="en-GB" dirty="0">
                <a:hlinkClick r:id="rId2"/>
              </a:rPr>
              <a:t>https://docs.microsoft.com/en-us/sql/linux/sql-server-linux-ssis-known-issues#components</a:t>
            </a:r>
            <a:r>
              <a:rPr lang="en-GB" dirty="0"/>
              <a:t> </a:t>
            </a:r>
          </a:p>
          <a:p>
            <a:endParaRPr lang="en-GB" dirty="0"/>
          </a:p>
          <a:p>
            <a:pPr marL="285750" indent="-285750">
              <a:buFontTx/>
              <a:buChar char="-"/>
            </a:pPr>
            <a:endParaRPr lang="en-GB" dirty="0"/>
          </a:p>
          <a:p>
            <a:pPr marL="285750" indent="-285750">
              <a:buFontTx/>
              <a:buChar char="-"/>
            </a:pPr>
            <a:endParaRPr lang="en-GB" dirty="0"/>
          </a:p>
          <a:p>
            <a:endParaRPr lang="en-GB" dirty="0"/>
          </a:p>
          <a:p>
            <a:pPr marL="285750" indent="-285750">
              <a:buFontTx/>
              <a:buChar char="-"/>
            </a:pPr>
            <a:endParaRPr lang="en-GB" dirty="0"/>
          </a:p>
          <a:p>
            <a:pPr marL="285750" indent="-285750">
              <a:buFontTx/>
              <a:buChar char="-"/>
            </a:pPr>
            <a:endParaRPr lang="en-GB" dirty="0"/>
          </a:p>
          <a:p>
            <a:endParaRPr lang="en-GB" dirty="0"/>
          </a:p>
        </p:txBody>
      </p:sp>
    </p:spTree>
    <p:extLst>
      <p:ext uri="{BB962C8B-B14F-4D97-AF65-F5344CB8AC3E}">
        <p14:creationId xmlns:p14="http://schemas.microsoft.com/office/powerpoint/2010/main" val="42729042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LimiTATIONS</a:t>
            </a:r>
            <a:r>
              <a:rPr lang="en-GB" dirty="0"/>
              <a:t> on LINUX PART 6 (SQL AGENT)</a:t>
            </a:r>
          </a:p>
        </p:txBody>
      </p:sp>
      <p:sp>
        <p:nvSpPr>
          <p:cNvPr id="4" name="TextBox 3"/>
          <p:cNvSpPr txBox="1"/>
          <p:nvPr/>
        </p:nvSpPr>
        <p:spPr>
          <a:xfrm>
            <a:off x="3179928" y="1978925"/>
            <a:ext cx="6550926" cy="2585323"/>
          </a:xfrm>
          <a:prstGeom prst="rect">
            <a:avLst/>
          </a:prstGeom>
          <a:noFill/>
        </p:spPr>
        <p:txBody>
          <a:bodyPr wrap="square" rtlCol="0">
            <a:spAutoFit/>
          </a:bodyPr>
          <a:lstStyle/>
          <a:p>
            <a:pPr marL="285750" indent="-285750">
              <a:buFontTx/>
              <a:buChar char="-"/>
            </a:pPr>
            <a:r>
              <a:rPr lang="en-GB" dirty="0"/>
              <a:t>No Scheduled SSIS Package execution</a:t>
            </a:r>
          </a:p>
          <a:p>
            <a:pPr marL="285750" indent="-285750">
              <a:buFontTx/>
              <a:buChar char="-"/>
            </a:pPr>
            <a:endParaRPr lang="en-GB" dirty="0"/>
          </a:p>
          <a:p>
            <a:pPr marL="285750" indent="-285750">
              <a:buFontTx/>
              <a:buChar char="-"/>
            </a:pPr>
            <a:r>
              <a:rPr lang="en-GB" dirty="0"/>
              <a:t>Subsystems not supported: </a:t>
            </a:r>
            <a:r>
              <a:rPr lang="en-GB" dirty="0" err="1"/>
              <a:t>CmdExec</a:t>
            </a:r>
            <a:r>
              <a:rPr lang="en-GB" dirty="0"/>
              <a:t>, PowerShell, Queue </a:t>
            </a:r>
            <a:r>
              <a:rPr lang="en-GB" dirty="0" err="1"/>
              <a:t>Reader,SSIS,SSAS,SSRS</a:t>
            </a:r>
            <a:endParaRPr lang="en-GB" dirty="0"/>
          </a:p>
          <a:p>
            <a:pPr marL="285750" indent="-285750">
              <a:buFontTx/>
              <a:buChar char="-"/>
            </a:pPr>
            <a:r>
              <a:rPr lang="en-GB" dirty="0"/>
              <a:t>No Log Reader Agent</a:t>
            </a:r>
          </a:p>
          <a:p>
            <a:pPr marL="285750" indent="-285750">
              <a:buFontTx/>
              <a:buChar char="-"/>
            </a:pPr>
            <a:r>
              <a:rPr lang="en-GB" dirty="0"/>
              <a:t>No Change Data Capture</a:t>
            </a:r>
          </a:p>
          <a:p>
            <a:pPr marL="285750" indent="-285750">
              <a:buFontTx/>
              <a:buChar char="-"/>
            </a:pPr>
            <a:r>
              <a:rPr lang="en-GB" dirty="0"/>
              <a:t>No Managed Backup</a:t>
            </a:r>
          </a:p>
          <a:p>
            <a:pPr marL="285750" indent="-285750">
              <a:buFontTx/>
              <a:buChar char="-"/>
            </a:pPr>
            <a:r>
              <a:rPr lang="en-GB" dirty="0"/>
              <a:t>No Alerts</a:t>
            </a:r>
          </a:p>
          <a:p>
            <a:endParaRPr lang="en-GB" dirty="0"/>
          </a:p>
        </p:txBody>
      </p:sp>
    </p:spTree>
    <p:extLst>
      <p:ext uri="{BB962C8B-B14F-4D97-AF65-F5344CB8AC3E}">
        <p14:creationId xmlns:p14="http://schemas.microsoft.com/office/powerpoint/2010/main" val="13632542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LimiTATIONS</a:t>
            </a:r>
            <a:r>
              <a:rPr lang="en-GB" dirty="0"/>
              <a:t> on LINUX PART 7 (DANGER!)</a:t>
            </a:r>
          </a:p>
        </p:txBody>
      </p:sp>
      <p:sp>
        <p:nvSpPr>
          <p:cNvPr id="3" name="TextBox 2"/>
          <p:cNvSpPr txBox="1"/>
          <p:nvPr/>
        </p:nvSpPr>
        <p:spPr>
          <a:xfrm>
            <a:off x="2838734" y="1853754"/>
            <a:ext cx="7904060" cy="4524315"/>
          </a:xfrm>
          <a:prstGeom prst="rect">
            <a:avLst/>
          </a:prstGeom>
          <a:noFill/>
        </p:spPr>
        <p:txBody>
          <a:bodyPr wrap="square" rtlCol="0">
            <a:spAutoFit/>
          </a:bodyPr>
          <a:lstStyle/>
          <a:p>
            <a:pPr marL="285750" indent="-285750">
              <a:buFontTx/>
              <a:buChar char="-"/>
            </a:pPr>
            <a:endParaRPr lang="en-GB" dirty="0"/>
          </a:p>
          <a:p>
            <a:pPr marL="285750" indent="-285750">
              <a:buFontTx/>
              <a:buChar char="-"/>
            </a:pPr>
            <a:r>
              <a:rPr lang="en-GB" dirty="0"/>
              <a:t>Do not set time backwards on the host as this stops SQL Server internal time from updating</a:t>
            </a:r>
          </a:p>
          <a:p>
            <a:endParaRPr lang="en-GB" dirty="0"/>
          </a:p>
          <a:p>
            <a:pPr marL="285750" indent="-285750">
              <a:buFontTx/>
              <a:buChar char="-"/>
            </a:pPr>
            <a:r>
              <a:rPr lang="en-GB" dirty="0" err="1"/>
              <a:t>Timezones</a:t>
            </a:r>
            <a:r>
              <a:rPr lang="en-GB" dirty="0"/>
              <a:t> do not map exactly  between Linux and Windows</a:t>
            </a:r>
          </a:p>
          <a:p>
            <a:pPr marL="285750" indent="-285750">
              <a:buFontTx/>
              <a:buChar char="-"/>
            </a:pPr>
            <a:endParaRPr lang="en-GB" dirty="0"/>
          </a:p>
          <a:p>
            <a:pPr marL="285750" indent="-285750">
              <a:buFontTx/>
              <a:buChar char="-"/>
            </a:pPr>
            <a:r>
              <a:rPr lang="en-GB" dirty="0"/>
              <a:t>Text files must end in CR/LR</a:t>
            </a:r>
          </a:p>
          <a:p>
            <a:pPr marL="285750" indent="-285750">
              <a:buFontTx/>
              <a:buChar char="-"/>
            </a:pPr>
            <a:endParaRPr lang="en-GB" dirty="0"/>
          </a:p>
          <a:p>
            <a:pPr marL="285750" indent="-285750">
              <a:buFontTx/>
              <a:buChar char="-"/>
            </a:pPr>
            <a:r>
              <a:rPr lang="en-GB" b="1" dirty="0"/>
              <a:t>CREATE ASSEMBLY</a:t>
            </a:r>
            <a:r>
              <a:rPr lang="en-GB" dirty="0"/>
              <a:t> will not work when trying to use a file. Use the </a:t>
            </a:r>
            <a:r>
              <a:rPr lang="en-GB" b="1" dirty="0"/>
              <a:t>FROM </a:t>
            </a:r>
            <a:r>
              <a:rPr lang="en-GB" dirty="0"/>
              <a:t>method instead for now.</a:t>
            </a:r>
          </a:p>
          <a:p>
            <a:endParaRPr lang="en-GB" dirty="0"/>
          </a:p>
          <a:p>
            <a:r>
              <a:rPr lang="en-GB" dirty="0"/>
              <a:t>-   DB Engine only tested up to 1TB memory!</a:t>
            </a:r>
          </a:p>
          <a:p>
            <a:endParaRPr lang="en-GB" dirty="0"/>
          </a:p>
          <a:p>
            <a:pPr marL="285750" indent="-285750">
              <a:buFontTx/>
              <a:buChar char="-"/>
            </a:pPr>
            <a:endParaRPr lang="en-GB" dirty="0"/>
          </a:p>
          <a:p>
            <a:pPr marL="285750" indent="-285750">
              <a:buFontTx/>
              <a:buChar char="-"/>
            </a:pPr>
            <a:endParaRPr lang="en-GB" dirty="0"/>
          </a:p>
          <a:p>
            <a:endParaRPr lang="en-GB" dirty="0"/>
          </a:p>
        </p:txBody>
      </p:sp>
    </p:spTree>
    <p:extLst>
      <p:ext uri="{BB962C8B-B14F-4D97-AF65-F5344CB8AC3E}">
        <p14:creationId xmlns:p14="http://schemas.microsoft.com/office/powerpoint/2010/main" val="38201848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LINUX COMMAND LINE TOOLS</a:t>
            </a:r>
          </a:p>
        </p:txBody>
      </p:sp>
      <p:sp>
        <p:nvSpPr>
          <p:cNvPr id="3" name="Content Placeholder 2"/>
          <p:cNvSpPr>
            <a:spLocks noGrp="1"/>
          </p:cNvSpPr>
          <p:nvPr>
            <p:ph idx="1"/>
          </p:nvPr>
        </p:nvSpPr>
        <p:spPr/>
        <p:txBody>
          <a:bodyPr/>
          <a:lstStyle/>
          <a:p>
            <a:r>
              <a:rPr lang="en-GB" dirty="0" err="1"/>
              <a:t>mssql</a:t>
            </a:r>
            <a:r>
              <a:rPr lang="en-GB" dirty="0"/>
              <a:t>-scripter – Python based tool to generate create and insert statements from database objects </a:t>
            </a:r>
            <a:r>
              <a:rPr lang="en-GB" dirty="0">
                <a:hlinkClick r:id="rId2"/>
              </a:rPr>
              <a:t>https://github.com/Microsoft/sql-xplat-cli</a:t>
            </a:r>
            <a:endParaRPr lang="en-GB" dirty="0"/>
          </a:p>
          <a:p>
            <a:endParaRPr lang="en-GB" dirty="0"/>
          </a:p>
          <a:p>
            <a:r>
              <a:rPr lang="en-GB" dirty="0"/>
              <a:t>DBFS tool – An open source tool which exposes DMVs as virtual files in a virtual folder on Linux </a:t>
            </a:r>
            <a:r>
              <a:rPr lang="en-GB" dirty="0">
                <a:hlinkClick r:id="rId3"/>
              </a:rPr>
              <a:t>https://github.com/Microsoft/dbfs</a:t>
            </a:r>
            <a:endParaRPr lang="en-GB" dirty="0"/>
          </a:p>
          <a:p>
            <a:endParaRPr lang="en-GB" dirty="0"/>
          </a:p>
          <a:p>
            <a:r>
              <a:rPr lang="en-GB" dirty="0"/>
              <a:t>Both have README files which describe the installation process.</a:t>
            </a:r>
          </a:p>
        </p:txBody>
      </p:sp>
    </p:spTree>
    <p:extLst>
      <p:ext uri="{BB962C8B-B14F-4D97-AF65-F5344CB8AC3E}">
        <p14:creationId xmlns:p14="http://schemas.microsoft.com/office/powerpoint/2010/main" val="409274595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CROSS PLATFORM/LINUX SPECIFIC DMVs</a:t>
            </a:r>
          </a:p>
        </p:txBody>
      </p:sp>
      <p:sp>
        <p:nvSpPr>
          <p:cNvPr id="3" name="Content Placeholder 2"/>
          <p:cNvSpPr>
            <a:spLocks noGrp="1"/>
          </p:cNvSpPr>
          <p:nvPr>
            <p:ph idx="1"/>
          </p:nvPr>
        </p:nvSpPr>
        <p:spPr/>
        <p:txBody>
          <a:bodyPr>
            <a:normAutofit/>
          </a:bodyPr>
          <a:lstStyle/>
          <a:p>
            <a:endParaRPr lang="en-GB" dirty="0"/>
          </a:p>
          <a:p>
            <a:r>
              <a:rPr lang="en-GB" dirty="0"/>
              <a:t>Use </a:t>
            </a:r>
            <a:r>
              <a:rPr lang="en-GB" dirty="0" err="1"/>
              <a:t>dm_os_host_info</a:t>
            </a:r>
            <a:r>
              <a:rPr lang="en-GB" dirty="0"/>
              <a:t> not </a:t>
            </a:r>
            <a:r>
              <a:rPr lang="en-GB" dirty="0" err="1"/>
              <a:t>dm_os_windows_info</a:t>
            </a:r>
            <a:r>
              <a:rPr lang="en-GB" dirty="0"/>
              <a:t>.</a:t>
            </a:r>
          </a:p>
          <a:p>
            <a:r>
              <a:rPr lang="en-GB" dirty="0"/>
              <a:t>Linux specific DMVs start </a:t>
            </a:r>
            <a:r>
              <a:rPr lang="en-GB" dirty="0" err="1"/>
              <a:t>dm_linux_proc</a:t>
            </a:r>
            <a:r>
              <a:rPr lang="en-GB" dirty="0"/>
              <a:t> – use Linux virtual /proc filesystem which show </a:t>
            </a:r>
            <a:r>
              <a:rPr lang="en-GB" dirty="0" err="1"/>
              <a:t>linux</a:t>
            </a:r>
            <a:r>
              <a:rPr lang="en-GB" dirty="0"/>
              <a:t> system information as searchable files.</a:t>
            </a:r>
          </a:p>
          <a:p>
            <a:endParaRPr lang="en-GB" dirty="0"/>
          </a:p>
        </p:txBody>
      </p:sp>
    </p:spTree>
    <p:extLst>
      <p:ext uri="{BB962C8B-B14F-4D97-AF65-F5344CB8AC3E}">
        <p14:creationId xmlns:p14="http://schemas.microsoft.com/office/powerpoint/2010/main" val="32993282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SQL Operations Studio PREVIEW</a:t>
            </a:r>
          </a:p>
        </p:txBody>
      </p:sp>
      <p:sp>
        <p:nvSpPr>
          <p:cNvPr id="3" name="Content Placeholder 2"/>
          <p:cNvSpPr>
            <a:spLocks noGrp="1"/>
          </p:cNvSpPr>
          <p:nvPr>
            <p:ph idx="1"/>
          </p:nvPr>
        </p:nvSpPr>
        <p:spPr/>
        <p:txBody>
          <a:bodyPr>
            <a:normAutofit fontScale="92500" lnSpcReduction="10000"/>
          </a:bodyPr>
          <a:lstStyle/>
          <a:p>
            <a:r>
              <a:rPr lang="en-GB" dirty="0"/>
              <a:t>Known issue with X Windows display permissions on Linux, aborts with no error message - </a:t>
            </a:r>
            <a:r>
              <a:rPr lang="en-GB" dirty="0">
                <a:hlinkClick r:id="rId2"/>
              </a:rPr>
              <a:t>https://github.com/Microsoft/sqlopsstudio/issues/293</a:t>
            </a:r>
            <a:endParaRPr lang="en-GB" dirty="0"/>
          </a:p>
          <a:p>
            <a:r>
              <a:rPr lang="en-GB" dirty="0" err="1"/>
              <a:t>Redhat</a:t>
            </a:r>
            <a:r>
              <a:rPr lang="en-GB" dirty="0"/>
              <a:t> 7.4 Developer Installation</a:t>
            </a:r>
          </a:p>
          <a:p>
            <a:pPr marL="0" indent="0">
              <a:buNone/>
            </a:pPr>
            <a:r>
              <a:rPr lang="en-GB" dirty="0">
                <a:hlinkClick r:id="rId3"/>
              </a:rPr>
              <a:t>http://www.smooth1.co.uk/installs/dbinstalls.html#7.2.2</a:t>
            </a:r>
            <a:endParaRPr lang="en-GB" dirty="0"/>
          </a:p>
          <a:p>
            <a:r>
              <a:rPr lang="en-GB" dirty="0"/>
              <a:t>Ubuntu Server 16.04 Installation</a:t>
            </a:r>
          </a:p>
          <a:p>
            <a:pPr marL="0" indent="0">
              <a:buNone/>
            </a:pPr>
            <a:r>
              <a:rPr lang="en-GB" dirty="0">
                <a:hlinkClick r:id="rId4"/>
              </a:rPr>
              <a:t>http://www.smooth1.co.uk/installs/dbinstalls.html#8.1.3</a:t>
            </a:r>
            <a:endParaRPr lang="en-GB" dirty="0"/>
          </a:p>
          <a:p>
            <a:r>
              <a:rPr lang="en-GB" dirty="0"/>
              <a:t>Windows Installation</a:t>
            </a:r>
          </a:p>
          <a:p>
            <a:pPr marL="0" indent="0">
              <a:buNone/>
            </a:pPr>
            <a:r>
              <a:rPr lang="en-GB" dirty="0">
                <a:hlinkClick r:id="rId5"/>
              </a:rPr>
              <a:t>http://www.smooth1.co.uk/installs/dbinstalls.html#3.1.23</a:t>
            </a:r>
            <a:r>
              <a:rPr lang="en-GB" dirty="0"/>
              <a:t> </a:t>
            </a:r>
          </a:p>
          <a:p>
            <a:endParaRPr lang="en-GB" dirty="0"/>
          </a:p>
        </p:txBody>
      </p:sp>
    </p:spTree>
    <p:extLst>
      <p:ext uri="{BB962C8B-B14F-4D97-AF65-F5344CB8AC3E}">
        <p14:creationId xmlns:p14="http://schemas.microsoft.com/office/powerpoint/2010/main" val="27223651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SQL Operations Studio PREVIEW</a:t>
            </a:r>
          </a:p>
        </p:txBody>
      </p:sp>
      <p:sp>
        <p:nvSpPr>
          <p:cNvPr id="3" name="Content Placeholder 2"/>
          <p:cNvSpPr>
            <a:spLocks noGrp="1"/>
          </p:cNvSpPr>
          <p:nvPr>
            <p:ph idx="1"/>
          </p:nvPr>
        </p:nvSpPr>
        <p:spPr/>
        <p:txBody>
          <a:bodyPr>
            <a:normAutofit/>
          </a:bodyPr>
          <a:lstStyle/>
          <a:p>
            <a:r>
              <a:rPr lang="en-GB" dirty="0"/>
              <a:t>Windows Installation</a:t>
            </a:r>
          </a:p>
          <a:p>
            <a:pPr marL="0" indent="0">
              <a:buNone/>
            </a:pPr>
            <a:r>
              <a:rPr lang="en-GB" dirty="0">
                <a:hlinkClick r:id="rId2"/>
              </a:rPr>
              <a:t>http://www.smooth1.co.uk/installs/dbinstalls.html#3.1.23</a:t>
            </a:r>
            <a:r>
              <a:rPr lang="en-GB" dirty="0"/>
              <a:t> </a:t>
            </a:r>
          </a:p>
          <a:p>
            <a:r>
              <a:rPr lang="en-GB" dirty="0"/>
              <a:t>Use 7zip to unzip the 16,000+ files, much quicker!</a:t>
            </a:r>
          </a:p>
        </p:txBody>
      </p:sp>
      <p:pic>
        <p:nvPicPr>
          <p:cNvPr id="5" name="Picture 4">
            <a:extLst>
              <a:ext uri="{FF2B5EF4-FFF2-40B4-BE49-F238E27FC236}">
                <a16:creationId xmlns:a16="http://schemas.microsoft.com/office/drawing/2014/main" id="{73EF4F04-B062-45DA-8D10-03BD5884FD09}"/>
              </a:ext>
            </a:extLst>
          </p:cNvPr>
          <p:cNvPicPr>
            <a:picLocks noChangeAspect="1"/>
          </p:cNvPicPr>
          <p:nvPr/>
        </p:nvPicPr>
        <p:blipFill>
          <a:blip r:embed="rId3"/>
          <a:stretch>
            <a:fillRect/>
          </a:stretch>
        </p:blipFill>
        <p:spPr>
          <a:xfrm>
            <a:off x="1449205" y="3594251"/>
            <a:ext cx="9481391" cy="2034071"/>
          </a:xfrm>
          <a:prstGeom prst="rect">
            <a:avLst/>
          </a:prstGeom>
        </p:spPr>
      </p:pic>
    </p:spTree>
    <p:extLst>
      <p:ext uri="{BB962C8B-B14F-4D97-AF65-F5344CB8AC3E}">
        <p14:creationId xmlns:p14="http://schemas.microsoft.com/office/powerpoint/2010/main" val="38346401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291840" y="443865"/>
            <a:ext cx="5486400" cy="4743450"/>
          </a:xfrm>
          <a:prstGeom prst="rect">
            <a:avLst/>
          </a:prstGeom>
        </p:spPr>
      </p:pic>
      <p:sp>
        <p:nvSpPr>
          <p:cNvPr id="4" name="TextBox 3"/>
          <p:cNvSpPr txBox="1"/>
          <p:nvPr/>
        </p:nvSpPr>
        <p:spPr>
          <a:xfrm>
            <a:off x="2982351" y="5370195"/>
            <a:ext cx="10367889" cy="369332"/>
          </a:xfrm>
          <a:prstGeom prst="rect">
            <a:avLst/>
          </a:prstGeom>
          <a:noFill/>
        </p:spPr>
        <p:txBody>
          <a:bodyPr wrap="square" rtlCol="0" anchor="ctr">
            <a:spAutoFit/>
          </a:bodyPr>
          <a:lstStyle/>
          <a:p>
            <a:r>
              <a:rPr lang="en-GB" dirty="0"/>
              <a:t>Slava Oks - Engineering Manager for SQL Server 2017!</a:t>
            </a:r>
          </a:p>
        </p:txBody>
      </p:sp>
    </p:spTree>
    <p:extLst>
      <p:ext uri="{BB962C8B-B14F-4D97-AF65-F5344CB8AC3E}">
        <p14:creationId xmlns:p14="http://schemas.microsoft.com/office/powerpoint/2010/main" val="186327511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SQL Operations Studio PREVIEW</a:t>
            </a:r>
          </a:p>
        </p:txBody>
      </p:sp>
      <p:sp>
        <p:nvSpPr>
          <p:cNvPr id="3" name="Content Placeholder 2"/>
          <p:cNvSpPr>
            <a:spLocks noGrp="1"/>
          </p:cNvSpPr>
          <p:nvPr>
            <p:ph idx="1"/>
          </p:nvPr>
        </p:nvSpPr>
        <p:spPr/>
        <p:txBody>
          <a:bodyPr>
            <a:normAutofit/>
          </a:bodyPr>
          <a:lstStyle/>
          <a:p>
            <a:r>
              <a:rPr lang="en-GB" dirty="0">
                <a:hlinkClick r:id="rId2"/>
              </a:rPr>
              <a:t>https://blogs.technet.microsoft.com/dataplatforminsider/2017/11/15/announcing-sql-operations-studio-for-preview/</a:t>
            </a:r>
            <a:r>
              <a:rPr lang="en-GB" dirty="0"/>
              <a:t> </a:t>
            </a:r>
          </a:p>
          <a:p>
            <a:r>
              <a:rPr lang="en-GB" dirty="0">
                <a:hlinkClick r:id="rId3"/>
              </a:rPr>
              <a:t>https://docs.microsoft.com/en-us/sql/sql-operations-studio/download</a:t>
            </a:r>
            <a:endParaRPr lang="en-GB" dirty="0"/>
          </a:p>
          <a:p>
            <a:r>
              <a:rPr lang="en-GB" dirty="0"/>
              <a:t>Runs on </a:t>
            </a:r>
            <a:r>
              <a:rPr lang="en-GB" dirty="0" err="1"/>
              <a:t>Linux,Windows,MacOS</a:t>
            </a:r>
            <a:endParaRPr lang="en-GB" dirty="0"/>
          </a:p>
          <a:p>
            <a:r>
              <a:rPr lang="en-GB" dirty="0"/>
              <a:t>Can manage SQL Server on  </a:t>
            </a:r>
            <a:r>
              <a:rPr lang="en-GB" dirty="0" err="1"/>
              <a:t>Windows,Linux</a:t>
            </a:r>
            <a:r>
              <a:rPr lang="en-GB" dirty="0"/>
              <a:t> or Docker</a:t>
            </a:r>
          </a:p>
          <a:p>
            <a:r>
              <a:rPr lang="en-GB" dirty="0"/>
              <a:t>Can manage  Azure SQL Database and Azure SQL Data Warehouse on Windows, Mac or Linux machines.</a:t>
            </a:r>
          </a:p>
          <a:p>
            <a:endParaRPr lang="en-GB" dirty="0"/>
          </a:p>
        </p:txBody>
      </p:sp>
    </p:spTree>
    <p:extLst>
      <p:ext uri="{BB962C8B-B14F-4D97-AF65-F5344CB8AC3E}">
        <p14:creationId xmlns:p14="http://schemas.microsoft.com/office/powerpoint/2010/main" val="26907962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SLACK/GITTER</a:t>
            </a:r>
          </a:p>
        </p:txBody>
      </p:sp>
      <p:sp>
        <p:nvSpPr>
          <p:cNvPr id="3" name="Content Placeholder 2"/>
          <p:cNvSpPr>
            <a:spLocks noGrp="1"/>
          </p:cNvSpPr>
          <p:nvPr>
            <p:ph idx="1"/>
          </p:nvPr>
        </p:nvSpPr>
        <p:spPr/>
        <p:txBody>
          <a:bodyPr>
            <a:normAutofit/>
          </a:bodyPr>
          <a:lstStyle/>
          <a:p>
            <a:endParaRPr lang="en-GB" dirty="0"/>
          </a:p>
          <a:p>
            <a:r>
              <a:rPr lang="en-GB" dirty="0"/>
              <a:t>Slack – </a:t>
            </a:r>
            <a:r>
              <a:rPr lang="en-GB" dirty="0">
                <a:hlinkClick r:id="rId2"/>
              </a:rPr>
              <a:t>http://sqlcommunity.slack.com</a:t>
            </a:r>
            <a:r>
              <a:rPr lang="en-GB" dirty="0"/>
              <a:t>  - Tweet @smooth1x1 for invite</a:t>
            </a:r>
          </a:p>
          <a:p>
            <a:r>
              <a:rPr lang="en-GB" dirty="0" err="1"/>
              <a:t>Gitter</a:t>
            </a:r>
            <a:r>
              <a:rPr lang="en-GB" dirty="0"/>
              <a:t> - Microsoft/</a:t>
            </a:r>
            <a:r>
              <a:rPr lang="en-GB" dirty="0" err="1"/>
              <a:t>mssql-devops</a:t>
            </a:r>
            <a:r>
              <a:rPr lang="en-GB" dirty="0"/>
              <a:t> </a:t>
            </a:r>
          </a:p>
        </p:txBody>
      </p:sp>
    </p:spTree>
    <p:extLst>
      <p:ext uri="{BB962C8B-B14F-4D97-AF65-F5344CB8AC3E}">
        <p14:creationId xmlns:p14="http://schemas.microsoft.com/office/powerpoint/2010/main" val="259571454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BONUS SSMS 17.4</a:t>
            </a:r>
          </a:p>
        </p:txBody>
      </p:sp>
      <p:sp>
        <p:nvSpPr>
          <p:cNvPr id="3" name="Content Placeholder 2"/>
          <p:cNvSpPr>
            <a:spLocks noGrp="1"/>
          </p:cNvSpPr>
          <p:nvPr>
            <p:ph idx="1"/>
          </p:nvPr>
        </p:nvSpPr>
        <p:spPr/>
        <p:txBody>
          <a:bodyPr>
            <a:normAutofit/>
          </a:bodyPr>
          <a:lstStyle/>
          <a:p>
            <a:r>
              <a:rPr lang="en-GB" dirty="0"/>
              <a:t>New SQL Vulnerability Assessment service to scan your databases for potential vulnerabilities and deviations from best practices, such as misconfigurations, excessive permissions, and exposed sensitive data. </a:t>
            </a:r>
          </a:p>
          <a:p>
            <a:r>
              <a:rPr lang="en-GB" dirty="0"/>
              <a:t>NEW ICONS IN SHOWPLAN</a:t>
            </a:r>
          </a:p>
          <a:p>
            <a:r>
              <a:rPr lang="en-GB" dirty="0"/>
              <a:t>Added support for recognize "Apply logical operators" like </a:t>
            </a:r>
            <a:r>
              <a:rPr lang="en-GB" dirty="0" err="1"/>
              <a:t>GbApply</a:t>
            </a:r>
            <a:r>
              <a:rPr lang="en-GB" dirty="0"/>
              <a:t>, </a:t>
            </a:r>
            <a:r>
              <a:rPr lang="en-GB" dirty="0" err="1"/>
              <a:t>InnerApply</a:t>
            </a:r>
            <a:r>
              <a:rPr lang="en-GB" dirty="0"/>
              <a:t>.</a:t>
            </a:r>
          </a:p>
          <a:p>
            <a:r>
              <a:rPr lang="en-GB" dirty="0"/>
              <a:t>XE Profiler renamed to XEvent Profiler</a:t>
            </a:r>
          </a:p>
          <a:p>
            <a:endParaRPr lang="en-GB" dirty="0"/>
          </a:p>
        </p:txBody>
      </p:sp>
    </p:spTree>
    <p:extLst>
      <p:ext uri="{BB962C8B-B14F-4D97-AF65-F5344CB8AC3E}">
        <p14:creationId xmlns:p14="http://schemas.microsoft.com/office/powerpoint/2010/main" val="345477250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BONUS SSMS 17.4</a:t>
            </a:r>
          </a:p>
        </p:txBody>
      </p:sp>
      <p:sp>
        <p:nvSpPr>
          <p:cNvPr id="3" name="Content Placeholder 2"/>
          <p:cNvSpPr>
            <a:spLocks noGrp="1"/>
          </p:cNvSpPr>
          <p:nvPr>
            <p:ph idx="1"/>
          </p:nvPr>
        </p:nvSpPr>
        <p:spPr/>
        <p:txBody>
          <a:bodyPr>
            <a:normAutofit/>
          </a:bodyPr>
          <a:lstStyle/>
          <a:p>
            <a:r>
              <a:rPr lang="en-GB" dirty="0"/>
              <a:t>Always On Dashboard new reports for latency analysis</a:t>
            </a:r>
          </a:p>
          <a:p>
            <a:r>
              <a:rPr lang="en-GB" dirty="0"/>
              <a:t>Restored the "Regressed Queries" report when expanding the Query Store available reports list.</a:t>
            </a:r>
          </a:p>
          <a:p>
            <a:r>
              <a:rPr lang="en-GB" dirty="0"/>
              <a:t>Added SSIS package validation function in Deployment Wizard, which helps the user figure out components inside SSIS packages that are not supported in Azure-SSIS IR.</a:t>
            </a:r>
          </a:p>
        </p:txBody>
      </p:sp>
    </p:spTree>
    <p:extLst>
      <p:ext uri="{BB962C8B-B14F-4D97-AF65-F5344CB8AC3E}">
        <p14:creationId xmlns:p14="http://schemas.microsoft.com/office/powerpoint/2010/main" val="11206707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BONUS SQL SERVER 2017 CU3</a:t>
            </a:r>
          </a:p>
        </p:txBody>
      </p:sp>
      <p:sp>
        <p:nvSpPr>
          <p:cNvPr id="3" name="Content Placeholder 2"/>
          <p:cNvSpPr>
            <a:spLocks noGrp="1"/>
          </p:cNvSpPr>
          <p:nvPr>
            <p:ph idx="1"/>
          </p:nvPr>
        </p:nvSpPr>
        <p:spPr/>
        <p:txBody>
          <a:bodyPr>
            <a:normAutofit fontScale="92500" lnSpcReduction="10000"/>
          </a:bodyPr>
          <a:lstStyle/>
          <a:p>
            <a:r>
              <a:rPr lang="en-GB" dirty="0">
                <a:hlinkClick r:id="rId2"/>
              </a:rPr>
              <a:t>https://blogs.msdn.microsoft.com/sql_server_team/making-parallelism-waits-actionable/?utm_source=dlvr.it&amp;utm_medium=twitter</a:t>
            </a:r>
            <a:endParaRPr lang="en-GB" dirty="0"/>
          </a:p>
          <a:p>
            <a:r>
              <a:rPr lang="en-GB" dirty="0"/>
              <a:t>CXPACKET wait splits into CXPACKET(ACIONABLE, reduce use of parallelism or improve cost estimates) and CXCONSUMER (negligible wait, consumer/worker waiting for more work)</a:t>
            </a:r>
          </a:p>
          <a:p>
            <a:r>
              <a:rPr lang="en-GB" dirty="0"/>
              <a:t>This also contains the security fix for Spectre/Meltdown - </a:t>
            </a:r>
            <a:r>
              <a:rPr lang="en-GB" dirty="0">
                <a:hlinkClick r:id="rId3"/>
              </a:rPr>
              <a:t>http://smooth1.co.uk/security/CPU_issues.html</a:t>
            </a:r>
            <a:r>
              <a:rPr lang="en-GB" dirty="0"/>
              <a:t> </a:t>
            </a:r>
          </a:p>
          <a:p>
            <a:r>
              <a:rPr lang="en-GB" dirty="0"/>
              <a:t>Download from </a:t>
            </a:r>
            <a:r>
              <a:rPr lang="en-GB" dirty="0">
                <a:hlinkClick r:id="rId4"/>
              </a:rPr>
              <a:t>https://support.microsoft.com/en-us/help/4052987/cumulative-update-3-for-sql-server-2017</a:t>
            </a:r>
            <a:r>
              <a:rPr lang="en-GB" dirty="0"/>
              <a:t> </a:t>
            </a:r>
          </a:p>
        </p:txBody>
      </p:sp>
    </p:spTree>
    <p:extLst>
      <p:ext uri="{BB962C8B-B14F-4D97-AF65-F5344CB8AC3E}">
        <p14:creationId xmlns:p14="http://schemas.microsoft.com/office/powerpoint/2010/main" val="15816517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BONUS SQL SERVER </a:t>
            </a:r>
            <a:r>
              <a:rPr lang="en-GB" dirty="0" err="1"/>
              <a:t>vNext</a:t>
            </a:r>
            <a:r>
              <a:rPr lang="en-GB" dirty="0"/>
              <a:t>(2018)</a:t>
            </a:r>
          </a:p>
        </p:txBody>
      </p:sp>
      <p:sp>
        <p:nvSpPr>
          <p:cNvPr id="3" name="Content Placeholder 2"/>
          <p:cNvSpPr>
            <a:spLocks noGrp="1"/>
          </p:cNvSpPr>
          <p:nvPr>
            <p:ph idx="1"/>
          </p:nvPr>
        </p:nvSpPr>
        <p:spPr/>
        <p:txBody>
          <a:bodyPr>
            <a:normAutofit fontScale="92500" lnSpcReduction="10000"/>
          </a:bodyPr>
          <a:lstStyle/>
          <a:p>
            <a:r>
              <a:rPr lang="en-GB" dirty="0">
                <a:hlinkClick r:id="rId2"/>
              </a:rPr>
              <a:t>https://github.com/joesackmsft/Conferences/blob/master/PASSSummit2017/Intelligent-QP.pdf</a:t>
            </a:r>
            <a:endParaRPr lang="en-GB" dirty="0"/>
          </a:p>
          <a:p>
            <a:pPr>
              <a:buFontTx/>
              <a:buChar char="-"/>
            </a:pPr>
            <a:r>
              <a:rPr lang="en-GB" dirty="0"/>
              <a:t>Batch Mode for Row Store</a:t>
            </a:r>
          </a:p>
          <a:p>
            <a:pPr>
              <a:buFontTx/>
              <a:buChar char="-"/>
            </a:pPr>
            <a:r>
              <a:rPr lang="en-GB" dirty="0"/>
              <a:t>Memory grant feedback in Row Mode</a:t>
            </a:r>
          </a:p>
          <a:p>
            <a:pPr>
              <a:buFontTx/>
              <a:buChar char="-"/>
            </a:pPr>
            <a:r>
              <a:rPr lang="en-GB" dirty="0"/>
              <a:t>Table Variable Deferred Compilation</a:t>
            </a:r>
          </a:p>
          <a:p>
            <a:pPr>
              <a:buFontTx/>
              <a:buChar char="-"/>
            </a:pPr>
            <a:r>
              <a:rPr lang="en-GB" dirty="0"/>
              <a:t>Scalar UDF </a:t>
            </a:r>
            <a:r>
              <a:rPr lang="en-GB" dirty="0" err="1"/>
              <a:t>Inlining</a:t>
            </a:r>
            <a:endParaRPr lang="en-GB" dirty="0"/>
          </a:p>
          <a:p>
            <a:pPr>
              <a:buFontTx/>
              <a:buChar char="-"/>
            </a:pPr>
            <a:r>
              <a:rPr lang="en-GB" dirty="0"/>
              <a:t>Approximate Query Processing (Approximate Count Distinct)</a:t>
            </a:r>
          </a:p>
          <a:p>
            <a:r>
              <a:rPr lang="en-GB" dirty="0"/>
              <a:t>Twitter </a:t>
            </a:r>
            <a:r>
              <a:rPr lang="en-GB" b="1" dirty="0">
                <a:hlinkClick r:id="rId3"/>
              </a:rPr>
              <a:t>@</a:t>
            </a:r>
            <a:r>
              <a:rPr lang="en-GB" b="1" dirty="0" err="1">
                <a:hlinkClick r:id="rId3"/>
              </a:rPr>
              <a:t>JoeSackMSFT</a:t>
            </a:r>
            <a:r>
              <a:rPr lang="en-GB" b="1" dirty="0"/>
              <a:t> to join the private preview</a:t>
            </a:r>
          </a:p>
          <a:p>
            <a:endParaRPr lang="en-GB" dirty="0"/>
          </a:p>
        </p:txBody>
      </p:sp>
    </p:spTree>
    <p:extLst>
      <p:ext uri="{BB962C8B-B14F-4D97-AF65-F5344CB8AC3E}">
        <p14:creationId xmlns:p14="http://schemas.microsoft.com/office/powerpoint/2010/main" val="308209795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BONUS MONITORING SQL SEVER ON LINUX </a:t>
            </a:r>
          </a:p>
        </p:txBody>
      </p:sp>
      <p:sp>
        <p:nvSpPr>
          <p:cNvPr id="3" name="Content Placeholder 2"/>
          <p:cNvSpPr>
            <a:spLocks noGrp="1"/>
          </p:cNvSpPr>
          <p:nvPr>
            <p:ph idx="1"/>
          </p:nvPr>
        </p:nvSpPr>
        <p:spPr/>
        <p:txBody>
          <a:bodyPr>
            <a:normAutofit/>
          </a:bodyPr>
          <a:lstStyle/>
          <a:p>
            <a:r>
              <a:rPr lang="en-GB" dirty="0">
                <a:hlinkClick r:id="rId2"/>
              </a:rPr>
              <a:t>https://github.com/Microsoft/mssql-monitoring</a:t>
            </a:r>
            <a:endParaRPr lang="en-GB" dirty="0"/>
          </a:p>
          <a:p>
            <a:r>
              <a:rPr lang="en-GB" dirty="0" err="1"/>
              <a:t>collectd</a:t>
            </a:r>
            <a:r>
              <a:rPr lang="en-GB" dirty="0"/>
              <a:t>, </a:t>
            </a:r>
            <a:r>
              <a:rPr lang="en-GB" dirty="0" err="1"/>
              <a:t>InfluxDB</a:t>
            </a:r>
            <a:r>
              <a:rPr lang="en-GB" dirty="0"/>
              <a:t> and </a:t>
            </a:r>
            <a:r>
              <a:rPr lang="en-GB" dirty="0" err="1"/>
              <a:t>Grafana</a:t>
            </a:r>
            <a:r>
              <a:rPr lang="en-GB" dirty="0"/>
              <a:t> </a:t>
            </a:r>
          </a:p>
          <a:p>
            <a:endParaRPr lang="en-GB" dirty="0"/>
          </a:p>
        </p:txBody>
      </p:sp>
    </p:spTree>
    <p:extLst>
      <p:ext uri="{BB962C8B-B14F-4D97-AF65-F5344CB8AC3E}">
        <p14:creationId xmlns:p14="http://schemas.microsoft.com/office/powerpoint/2010/main" val="369205313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BONUS UNIXODBC/FREETDS/RUBY</a:t>
            </a:r>
          </a:p>
        </p:txBody>
      </p:sp>
      <p:sp>
        <p:nvSpPr>
          <p:cNvPr id="3" name="Content Placeholder 2"/>
          <p:cNvSpPr>
            <a:spLocks noGrp="1"/>
          </p:cNvSpPr>
          <p:nvPr>
            <p:ph idx="1"/>
          </p:nvPr>
        </p:nvSpPr>
        <p:spPr/>
        <p:txBody>
          <a:bodyPr>
            <a:normAutofit/>
          </a:bodyPr>
          <a:lstStyle/>
          <a:p>
            <a:r>
              <a:rPr lang="en-GB" dirty="0">
                <a:hlinkClick r:id="rId2"/>
              </a:rPr>
              <a:t>https://gist.github.com/jsturdevant/4339fbe5e1bb4c145369</a:t>
            </a:r>
            <a:endParaRPr lang="en-GB" dirty="0"/>
          </a:p>
          <a:p>
            <a:r>
              <a:rPr lang="en-GB" dirty="0"/>
              <a:t>Uses UNIXODBC and a </a:t>
            </a:r>
            <a:r>
              <a:rPr lang="en-GB" dirty="0" err="1"/>
              <a:t>FreeTDS</a:t>
            </a:r>
            <a:r>
              <a:rPr lang="en-GB" dirty="0"/>
              <a:t> data source</a:t>
            </a:r>
          </a:p>
          <a:p>
            <a:r>
              <a:rPr lang="en-GB" dirty="0"/>
              <a:t>Can use UNIXODBC </a:t>
            </a:r>
            <a:r>
              <a:rPr lang="en-GB" dirty="0" err="1"/>
              <a:t>isql</a:t>
            </a:r>
            <a:r>
              <a:rPr lang="en-GB" dirty="0"/>
              <a:t> to test the connection</a:t>
            </a:r>
          </a:p>
          <a:p>
            <a:r>
              <a:rPr lang="en-GB"/>
              <a:t>Then add the Ruby GEM on top</a:t>
            </a:r>
            <a:endParaRPr lang="en-GB" dirty="0"/>
          </a:p>
          <a:p>
            <a:endParaRPr lang="en-GB" dirty="0"/>
          </a:p>
        </p:txBody>
      </p:sp>
    </p:spTree>
    <p:extLst>
      <p:ext uri="{BB962C8B-B14F-4D97-AF65-F5344CB8AC3E}">
        <p14:creationId xmlns:p14="http://schemas.microsoft.com/office/powerpoint/2010/main" val="27419946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219200" y="685800"/>
            <a:ext cx="9753600" cy="5486400"/>
          </a:xfrm>
          <a:prstGeom prst="rect">
            <a:avLst/>
          </a:prstGeom>
        </p:spPr>
      </p:pic>
    </p:spTree>
    <p:extLst>
      <p:ext uri="{BB962C8B-B14F-4D97-AF65-F5344CB8AC3E}">
        <p14:creationId xmlns:p14="http://schemas.microsoft.com/office/powerpoint/2010/main" val="2499109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87897" y="543339"/>
            <a:ext cx="10389704" cy="5355312"/>
          </a:xfrm>
          <a:prstGeom prst="rect">
            <a:avLst/>
          </a:prstGeom>
          <a:noFill/>
        </p:spPr>
        <p:txBody>
          <a:bodyPr wrap="square" rtlCol="0">
            <a:spAutoFit/>
          </a:bodyPr>
          <a:lstStyle/>
          <a:p>
            <a:r>
              <a:rPr lang="en-GB" dirty="0">
                <a:hlinkClick r:id="rId2"/>
              </a:rPr>
              <a:t>https://blogs.msdn.microsoft.com/slavao/2016/12/20/sql-server-on-linux-aka-project-helsinki-story-behind-the-idea/</a:t>
            </a:r>
            <a:endParaRPr lang="en-GB" dirty="0"/>
          </a:p>
          <a:p>
            <a:endParaRPr lang="en-GB" dirty="0"/>
          </a:p>
          <a:p>
            <a:pPr marL="285750" indent="-285750">
              <a:buFontTx/>
              <a:buChar char="-"/>
            </a:pPr>
            <a:r>
              <a:rPr lang="en-GB" dirty="0" err="1"/>
              <a:t>Slava</a:t>
            </a:r>
            <a:r>
              <a:rPr lang="en-GB" dirty="0"/>
              <a:t> worked on SQLOS in 2005 </a:t>
            </a:r>
            <a:r>
              <a:rPr lang="en-GB" dirty="0" err="1"/>
              <a:t>timeframe,then</a:t>
            </a:r>
            <a:r>
              <a:rPr lang="en-GB" dirty="0"/>
              <a:t> in 2007 went to work on the </a:t>
            </a:r>
            <a:r>
              <a:rPr lang="en-GB" dirty="0">
                <a:hlinkClick r:id="rId3"/>
              </a:rPr>
              <a:t>Midori</a:t>
            </a:r>
            <a:r>
              <a:rPr lang="en-GB" dirty="0"/>
              <a:t> Operating System, learnt about languages, runtimes, and kernels!</a:t>
            </a:r>
          </a:p>
          <a:p>
            <a:pPr marL="285750" indent="-285750">
              <a:buFontTx/>
              <a:buChar char="-"/>
            </a:pPr>
            <a:r>
              <a:rPr lang="en-GB" dirty="0"/>
              <a:t>“Late in 2014 the Midori project was completed and I had to figure out what to do next”</a:t>
            </a:r>
          </a:p>
          <a:p>
            <a:pPr marL="285750" indent="-285750">
              <a:buFontTx/>
              <a:buChar char="-"/>
            </a:pPr>
            <a:r>
              <a:rPr lang="en-GB" dirty="0"/>
              <a:t>“SQL Server RDBMS and other services that ship with it in the SQL Server product suite account for more than 40 million lines of C++ code”</a:t>
            </a:r>
          </a:p>
          <a:p>
            <a:pPr marL="285750" indent="-285750">
              <a:buFontTx/>
              <a:buChar char="-"/>
            </a:pPr>
            <a:r>
              <a:rPr lang="en-GB" dirty="0"/>
              <a:t>“Even though SQL Server has a resource management layer called SQLOS, the codebase bleeds Win32 semantics throughout.”</a:t>
            </a:r>
          </a:p>
          <a:p>
            <a:pPr marL="285750" indent="-285750">
              <a:buFontTx/>
              <a:buChar char="-"/>
            </a:pPr>
            <a:r>
              <a:rPr lang="en-GB" dirty="0"/>
              <a:t>Dec 2011 onwards </a:t>
            </a:r>
            <a:r>
              <a:rPr lang="en-GB" dirty="0" err="1"/>
              <a:t>Slava</a:t>
            </a:r>
            <a:r>
              <a:rPr lang="en-GB" dirty="0"/>
              <a:t> asked to added Drawbridge support to Midori</a:t>
            </a:r>
          </a:p>
          <a:p>
            <a:pPr marL="285750" indent="-285750">
              <a:buFontTx/>
              <a:buChar char="-"/>
            </a:pPr>
            <a:r>
              <a:rPr lang="en-GB" dirty="0"/>
              <a:t>“The idea to use Drawbridge as the starting point for bringing SQL Server to Linux came accidentally. I was talking to one of my very close friends and a former </a:t>
            </a:r>
            <a:r>
              <a:rPr lang="en-GB" dirty="0" err="1"/>
              <a:t>Midorian</a:t>
            </a:r>
            <a:r>
              <a:rPr lang="en-GB" dirty="0"/>
              <a:t> kernel team member on the parking lot about my job search post Midori. During the conversation we were talking about the SQL Server on Linux job opportunity and I mentioned if we only could do it inside Midori then the problem would be expedited due to the Drawbridge presence on Midori.  Then I pause for the second thinking out-loud: what if we had something like this on Linux.” </a:t>
            </a:r>
          </a:p>
          <a:p>
            <a:endParaRPr lang="en-GB" dirty="0"/>
          </a:p>
        </p:txBody>
      </p:sp>
    </p:spTree>
    <p:extLst>
      <p:ext uri="{BB962C8B-B14F-4D97-AF65-F5344CB8AC3E}">
        <p14:creationId xmlns:p14="http://schemas.microsoft.com/office/powerpoint/2010/main" val="33813470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93914" y="689113"/>
            <a:ext cx="10641495" cy="2031325"/>
          </a:xfrm>
          <a:prstGeom prst="rect">
            <a:avLst/>
          </a:prstGeom>
          <a:noFill/>
        </p:spPr>
        <p:txBody>
          <a:bodyPr wrap="square" rtlCol="0">
            <a:spAutoFit/>
          </a:bodyPr>
          <a:lstStyle/>
          <a:p>
            <a:r>
              <a:rPr lang="en-GB" dirty="0"/>
              <a:t>- “I immediately drove to my brother, who by the way did the original Drawbridge support in Midori and shared the idea with him. His initial reaction was that it wouldn’t work and I should forget about it. The next day he called me and said that if there was any chance for us to bring SQL Server to Linux in timely manner, leveraging the Drawbridge architecture was really the only feasible way to go”</a:t>
            </a:r>
          </a:p>
          <a:p>
            <a:r>
              <a:rPr lang="en-GB" dirty="0"/>
              <a:t>- “I started the new job on early in 2015 and within less than a month we had SQL Server booting up and able to run queries on Linux. Sometimes it would crash or hang, but it was there and running:”</a:t>
            </a:r>
          </a:p>
        </p:txBody>
      </p:sp>
    </p:spTree>
    <p:extLst>
      <p:ext uri="{BB962C8B-B14F-4D97-AF65-F5344CB8AC3E}">
        <p14:creationId xmlns:p14="http://schemas.microsoft.com/office/powerpoint/2010/main" val="34072616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23862" y="423276"/>
            <a:ext cx="4029075" cy="5476875"/>
          </a:xfrm>
          <a:prstGeom prst="rect">
            <a:avLst/>
          </a:prstGeom>
        </p:spPr>
      </p:pic>
      <p:pic>
        <p:nvPicPr>
          <p:cNvPr id="5" name="Picture 4"/>
          <p:cNvPicPr>
            <a:picLocks noChangeAspect="1"/>
          </p:cNvPicPr>
          <p:nvPr/>
        </p:nvPicPr>
        <p:blipFill>
          <a:blip r:embed="rId3"/>
          <a:stretch>
            <a:fillRect/>
          </a:stretch>
        </p:blipFill>
        <p:spPr>
          <a:xfrm>
            <a:off x="4610979" y="1273638"/>
            <a:ext cx="7143750" cy="4024313"/>
          </a:xfrm>
          <a:prstGeom prst="rect">
            <a:avLst/>
          </a:prstGeom>
        </p:spPr>
      </p:pic>
    </p:spTree>
    <p:extLst>
      <p:ext uri="{BB962C8B-B14F-4D97-AF65-F5344CB8AC3E}">
        <p14:creationId xmlns:p14="http://schemas.microsoft.com/office/powerpoint/2010/main" val="37692027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1579" y="804519"/>
            <a:ext cx="9291215" cy="1049235"/>
          </a:xfrm>
        </p:spPr>
        <p:txBody>
          <a:bodyPr/>
          <a:lstStyle/>
          <a:p>
            <a:r>
              <a:rPr lang="en-GB" dirty="0"/>
              <a:t>SQL Server 2005 (SQLOS)</a:t>
            </a:r>
          </a:p>
        </p:txBody>
      </p:sp>
      <p:pic>
        <p:nvPicPr>
          <p:cNvPr id="4" name="Picture 3"/>
          <p:cNvPicPr>
            <a:picLocks noChangeAspect="1"/>
          </p:cNvPicPr>
          <p:nvPr/>
        </p:nvPicPr>
        <p:blipFill>
          <a:blip r:embed="rId2"/>
          <a:stretch>
            <a:fillRect/>
          </a:stretch>
        </p:blipFill>
        <p:spPr>
          <a:xfrm>
            <a:off x="2107532" y="1670874"/>
            <a:ext cx="8434387" cy="4191617"/>
          </a:xfrm>
          <a:prstGeom prst="rect">
            <a:avLst/>
          </a:prstGeom>
        </p:spPr>
      </p:pic>
    </p:spTree>
    <p:extLst>
      <p:ext uri="{BB962C8B-B14F-4D97-AF65-F5344CB8AC3E}">
        <p14:creationId xmlns:p14="http://schemas.microsoft.com/office/powerpoint/2010/main" val="1084048392"/>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9D5"/>
      </a:lt2>
      <a:accent1>
        <a:srgbClr val="FB8C29"/>
      </a:accent1>
      <a:accent2>
        <a:srgbClr val="F2C351"/>
      </a:accent2>
      <a:accent3>
        <a:srgbClr val="D0CBA5"/>
      </a:accent3>
      <a:accent4>
        <a:srgbClr val="A2C476"/>
      </a:accent4>
      <a:accent5>
        <a:srgbClr val="57C293"/>
      </a:accent5>
      <a:accent6>
        <a:srgbClr val="06BFDE"/>
      </a:accent6>
      <a:hlink>
        <a:srgbClr val="FBAE29"/>
      </a:hlink>
      <a:folHlink>
        <a:srgbClr val="EDC47E"/>
      </a:folHlink>
    </a:clrScheme>
    <a:fontScheme name="Gallery">
      <a:majorFont>
        <a:latin typeface="Rockwell" panose="020606030202050204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BB5F5D82-B5E9-469E-A815-C655ED4AF24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3676</TotalTime>
  <Words>2996</Words>
  <Application>Microsoft Office PowerPoint</Application>
  <PresentationFormat>Widescreen</PresentationFormat>
  <Paragraphs>381</Paragraphs>
  <Slides>47</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47</vt:i4>
      </vt:variant>
    </vt:vector>
  </HeadingPairs>
  <TitlesOfParts>
    <vt:vector size="57" baseType="lpstr">
      <vt:lpstr>Arial</vt:lpstr>
      <vt:lpstr>Calibri</vt:lpstr>
      <vt:lpstr>Rockwell</vt:lpstr>
      <vt:lpstr>Segoe UI</vt:lpstr>
      <vt:lpstr>Segoe UI Black</vt:lpstr>
      <vt:lpstr>Segoe UI Light</vt:lpstr>
      <vt:lpstr>Segoe UI Semibold</vt:lpstr>
      <vt:lpstr>Times New Roman</vt:lpstr>
      <vt:lpstr>Wingdings 2</vt:lpstr>
      <vt:lpstr>Gallery</vt:lpstr>
      <vt:lpstr>SQL Server on Linux </vt:lpstr>
      <vt:lpstr>DAVID WILLIAMS BIO</vt:lpstr>
      <vt:lpstr>PowerPoint Presentation</vt:lpstr>
      <vt:lpstr>PowerPoint Presentation</vt:lpstr>
      <vt:lpstr>PowerPoint Presentation</vt:lpstr>
      <vt:lpstr>PowerPoint Presentation</vt:lpstr>
      <vt:lpstr>PowerPoint Presentation</vt:lpstr>
      <vt:lpstr>PowerPoint Presentation</vt:lpstr>
      <vt:lpstr>SQL Server 2005 (SQLOS)</vt:lpstr>
      <vt:lpstr>DrawBRIDGE</vt:lpstr>
      <vt:lpstr>IntroduCING SQLOSV2</vt:lpstr>
      <vt:lpstr>PowerPoint Presentation</vt:lpstr>
      <vt:lpstr>PowerPoint Presentation</vt:lpstr>
      <vt:lpstr>PowerPoint Presentation</vt:lpstr>
      <vt:lpstr>PowerPoint Presentation</vt:lpstr>
      <vt:lpstr>LINKS</vt:lpstr>
      <vt:lpstr>PowerPoint Presentation</vt:lpstr>
      <vt:lpstr>PowerPoint Presentation</vt:lpstr>
      <vt:lpstr>PowerPoint Presentation</vt:lpstr>
      <vt:lpstr>GETTING A MINIDUMP ON LINUX PART 1</vt:lpstr>
      <vt:lpstr>GETTING A MINIDUMP ON LINUX PART 2</vt:lpstr>
      <vt:lpstr>GETTING A MINIDUMP ON LINUX PART 3</vt:lpstr>
      <vt:lpstr>GETTING A MINIDUMP ON LINUX PART 3</vt:lpstr>
      <vt:lpstr>PowerPoint Presentation</vt:lpstr>
      <vt:lpstr>PerfORMANCE ON LINUX</vt:lpstr>
      <vt:lpstr>OFFER FOR ORACLE USERS!</vt:lpstr>
      <vt:lpstr>OFFER FOR ORACLE USERS!</vt:lpstr>
      <vt:lpstr>LimiTATIONS on LINUX PART 1 (BASIC)</vt:lpstr>
      <vt:lpstr>LimiTATIONS on LINUX PART 2 (BASIC)</vt:lpstr>
      <vt:lpstr>LimiTATIONS on LINUX PART 3 (FEATURES)</vt:lpstr>
      <vt:lpstr>LimiTATIONS on LINUX PART 4 (MISC FEATURES)</vt:lpstr>
      <vt:lpstr>LimiTATIONS on LINUX PART 4 (SSIS)</vt:lpstr>
      <vt:lpstr>LimiTATIONS on LINUX PART 4 (SSIS)</vt:lpstr>
      <vt:lpstr>LimiTATIONS on LINUX PART 6 (SQL AGENT)</vt:lpstr>
      <vt:lpstr>LimiTATIONS on LINUX PART 7 (DANGER!)</vt:lpstr>
      <vt:lpstr>LINUX COMMAND LINE TOOLS</vt:lpstr>
      <vt:lpstr>CROSS PLATFORM/LINUX SPECIFIC DMVs</vt:lpstr>
      <vt:lpstr>SQL Operations Studio PREVIEW</vt:lpstr>
      <vt:lpstr>SQL Operations Studio PREVIEW</vt:lpstr>
      <vt:lpstr>SQL Operations Studio PREVIEW</vt:lpstr>
      <vt:lpstr>SLACK/GITTER</vt:lpstr>
      <vt:lpstr>BONUS SSMS 17.4</vt:lpstr>
      <vt:lpstr>BONUS SSMS 17.4</vt:lpstr>
      <vt:lpstr>BONUS SQL SERVER 2017 CU3</vt:lpstr>
      <vt:lpstr>BONUS SQL SERVER vNext(2018)</vt:lpstr>
      <vt:lpstr>BONUS MONITORING SQL SEVER ON LINUX </vt:lpstr>
      <vt:lpstr>BONUS UNIXODBC/FREETDS/RUBY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SQL Server on Linux </dc:title>
  <dc:creator>individual</dc:creator>
  <cp:lastModifiedBy>David Williams</cp:lastModifiedBy>
  <cp:revision>98</cp:revision>
  <dcterms:created xsi:type="dcterms:W3CDTF">2017-04-16T19:05:53Z</dcterms:created>
  <dcterms:modified xsi:type="dcterms:W3CDTF">2018-01-23T20:34:32Z</dcterms:modified>
</cp:coreProperties>
</file>